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</p:sldMasterIdLst>
  <p:sldIdLst>
    <p:sldId id="256" r:id="rId14"/>
    <p:sldId id="257" r:id="rId15"/>
    <p:sldId id="272" r:id="rId16"/>
    <p:sldId id="278" r:id="rId17"/>
    <p:sldId id="260" r:id="rId18"/>
    <p:sldId id="259" r:id="rId19"/>
    <p:sldId id="269" r:id="rId20"/>
    <p:sldId id="267" r:id="rId21"/>
    <p:sldId id="261" r:id="rId22"/>
    <p:sldId id="279" r:id="rId23"/>
    <p:sldId id="276" r:id="rId24"/>
    <p:sldId id="280" r:id="rId25"/>
    <p:sldId id="265" r:id="rId26"/>
    <p:sldId id="264" r:id="rId27"/>
    <p:sldId id="274" r:id="rId28"/>
    <p:sldId id="275" r:id="rId29"/>
    <p:sldId id="284" r:id="rId30"/>
    <p:sldId id="266" r:id="rId31"/>
    <p:sldId id="282" r:id="rId32"/>
    <p:sldId id="281" r:id="rId33"/>
    <p:sldId id="277" r:id="rId34"/>
    <p:sldId id="262" r:id="rId35"/>
    <p:sldId id="258" r:id="rId36"/>
    <p:sldId id="273" r:id="rId37"/>
    <p:sldId id="285" r:id="rId38"/>
    <p:sldId id="263" r:id="rId39"/>
    <p:sldId id="286" r:id="rId40"/>
    <p:sldId id="287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EA35"/>
    <a:srgbClr val="12DEFA"/>
    <a:srgbClr val="8E65F3"/>
    <a:srgbClr val="05CAE5"/>
    <a:srgbClr val="0ADDFA"/>
    <a:srgbClr val="FF00FF"/>
    <a:srgbClr val="9BF1F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hidden">
          <a:xfrm>
            <a:off x="2895600" y="0"/>
            <a:ext cx="33528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ru-RU" sz="240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33600" y="473075"/>
            <a:ext cx="4878388" cy="3490913"/>
            <a:chOff x="1344" y="298"/>
            <a:chExt cx="3073" cy="2199"/>
          </a:xfrm>
        </p:grpSpPr>
        <p:sp>
          <p:nvSpPr>
            <p:cNvPr id="49156" name="Freeform 4"/>
            <p:cNvSpPr>
              <a:spLocks/>
            </p:cNvSpPr>
            <p:nvPr/>
          </p:nvSpPr>
          <p:spPr bwMode="auto">
            <a:xfrm>
              <a:off x="1344" y="1035"/>
              <a:ext cx="1019" cy="907"/>
            </a:xfrm>
            <a:custGeom>
              <a:avLst/>
              <a:gdLst/>
              <a:ahLst/>
              <a:cxnLst>
                <a:cxn ang="0">
                  <a:pos x="0" y="566"/>
                </a:cxn>
                <a:cxn ang="0">
                  <a:pos x="0" y="906"/>
                </a:cxn>
                <a:cxn ang="0">
                  <a:pos x="1014" y="283"/>
                </a:cxn>
                <a:cxn ang="0">
                  <a:pos x="1018" y="307"/>
                </a:cxn>
                <a:cxn ang="0">
                  <a:pos x="869" y="0"/>
                </a:cxn>
                <a:cxn ang="0">
                  <a:pos x="0" y="566"/>
                </a:cxn>
              </a:cxnLst>
              <a:rect l="0" t="0" r="r" b="b"/>
              <a:pathLst>
                <a:path w="1019" h="907">
                  <a:moveTo>
                    <a:pt x="0" y="566"/>
                  </a:moveTo>
                  <a:lnTo>
                    <a:pt x="0" y="906"/>
                  </a:lnTo>
                  <a:lnTo>
                    <a:pt x="1014" y="283"/>
                  </a:lnTo>
                  <a:lnTo>
                    <a:pt x="1018" y="307"/>
                  </a:lnTo>
                  <a:lnTo>
                    <a:pt x="869" y="0"/>
                  </a:lnTo>
                  <a:lnTo>
                    <a:pt x="0" y="566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157" name="Freeform 5"/>
            <p:cNvSpPr>
              <a:spLocks/>
            </p:cNvSpPr>
            <p:nvPr/>
          </p:nvSpPr>
          <p:spPr bwMode="auto">
            <a:xfrm>
              <a:off x="3398" y="1035"/>
              <a:ext cx="1019" cy="907"/>
            </a:xfrm>
            <a:custGeom>
              <a:avLst/>
              <a:gdLst/>
              <a:ahLst/>
              <a:cxnLst>
                <a:cxn ang="0">
                  <a:pos x="1018" y="566"/>
                </a:cxn>
                <a:cxn ang="0">
                  <a:pos x="1018" y="906"/>
                </a:cxn>
                <a:cxn ang="0">
                  <a:pos x="3" y="283"/>
                </a:cxn>
                <a:cxn ang="0">
                  <a:pos x="0" y="307"/>
                </a:cxn>
                <a:cxn ang="0">
                  <a:pos x="148" y="0"/>
                </a:cxn>
                <a:cxn ang="0">
                  <a:pos x="1018" y="566"/>
                </a:cxn>
              </a:cxnLst>
              <a:rect l="0" t="0" r="r" b="b"/>
              <a:pathLst>
                <a:path w="1019" h="907">
                  <a:moveTo>
                    <a:pt x="1018" y="566"/>
                  </a:moveTo>
                  <a:lnTo>
                    <a:pt x="1018" y="906"/>
                  </a:lnTo>
                  <a:lnTo>
                    <a:pt x="3" y="283"/>
                  </a:lnTo>
                  <a:lnTo>
                    <a:pt x="0" y="307"/>
                  </a:lnTo>
                  <a:lnTo>
                    <a:pt x="148" y="0"/>
                  </a:lnTo>
                  <a:lnTo>
                    <a:pt x="1018" y="566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571" y="298"/>
              <a:ext cx="2632" cy="2199"/>
              <a:chOff x="1571" y="298"/>
              <a:chExt cx="2632" cy="2199"/>
            </a:xfrm>
          </p:grpSpPr>
          <p:sp>
            <p:nvSpPr>
              <p:cNvPr id="49159" name="AutoShape 7" descr="Green marble"/>
              <p:cNvSpPr>
                <a:spLocks noChangeArrowheads="1"/>
              </p:cNvSpPr>
              <p:nvPr/>
            </p:nvSpPr>
            <p:spPr bwMode="auto">
              <a:xfrm rot="10800000" flipH="1">
                <a:off x="1571" y="298"/>
                <a:ext cx="2631" cy="2198"/>
              </a:xfrm>
              <a:prstGeom prst="triangle">
                <a:avLst>
                  <a:gd name="adj" fmla="val 49995"/>
                </a:avLst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60" name="Freeform 8"/>
              <p:cNvSpPr>
                <a:spLocks/>
              </p:cNvSpPr>
              <p:nvPr/>
            </p:nvSpPr>
            <p:spPr bwMode="auto">
              <a:xfrm>
                <a:off x="1571" y="298"/>
                <a:ext cx="1316" cy="2199"/>
              </a:xfrm>
              <a:custGeom>
                <a:avLst/>
                <a:gdLst/>
                <a:ahLst/>
                <a:cxnLst>
                  <a:cxn ang="0">
                    <a:pos x="1315" y="2198"/>
                  </a:cxn>
                  <a:cxn ang="0">
                    <a:pos x="1315" y="1815"/>
                  </a:cxn>
                  <a:cxn ang="0">
                    <a:pos x="409" y="214"/>
                  </a:cxn>
                  <a:cxn ang="0">
                    <a:pos x="0" y="0"/>
                  </a:cxn>
                  <a:cxn ang="0">
                    <a:pos x="1315" y="2198"/>
                  </a:cxn>
                </a:cxnLst>
                <a:rect l="0" t="0" r="r" b="b"/>
                <a:pathLst>
                  <a:path w="1316" h="2199">
                    <a:moveTo>
                      <a:pt x="1315" y="2198"/>
                    </a:moveTo>
                    <a:lnTo>
                      <a:pt x="1315" y="1815"/>
                    </a:lnTo>
                    <a:lnTo>
                      <a:pt x="409" y="214"/>
                    </a:lnTo>
                    <a:lnTo>
                      <a:pt x="0" y="0"/>
                    </a:lnTo>
                    <a:lnTo>
                      <a:pt x="1315" y="2198"/>
                    </a:lnTo>
                  </a:path>
                </a:pathLst>
              </a:custGeom>
              <a:solidFill>
                <a:srgbClr val="002010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61" name="Freeform 9"/>
              <p:cNvSpPr>
                <a:spLocks/>
              </p:cNvSpPr>
              <p:nvPr/>
            </p:nvSpPr>
            <p:spPr bwMode="auto">
              <a:xfrm>
                <a:off x="1571" y="298"/>
                <a:ext cx="2632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09" y="216"/>
                  </a:cxn>
                  <a:cxn ang="0">
                    <a:pos x="2279" y="216"/>
                  </a:cxn>
                  <a:cxn ang="0">
                    <a:pos x="2631" y="0"/>
                  </a:cxn>
                  <a:cxn ang="0">
                    <a:pos x="0" y="0"/>
                  </a:cxn>
                </a:cxnLst>
                <a:rect l="0" t="0" r="r" b="b"/>
                <a:pathLst>
                  <a:path w="2632" h="217">
                    <a:moveTo>
                      <a:pt x="0" y="0"/>
                    </a:moveTo>
                    <a:lnTo>
                      <a:pt x="409" y="216"/>
                    </a:lnTo>
                    <a:lnTo>
                      <a:pt x="2279" y="216"/>
                    </a:lnTo>
                    <a:lnTo>
                      <a:pt x="263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62" name="Freeform 10"/>
              <p:cNvSpPr>
                <a:spLocks/>
              </p:cNvSpPr>
              <p:nvPr/>
            </p:nvSpPr>
            <p:spPr bwMode="auto">
              <a:xfrm>
                <a:off x="2886" y="298"/>
                <a:ext cx="1317" cy="2199"/>
              </a:xfrm>
              <a:custGeom>
                <a:avLst/>
                <a:gdLst/>
                <a:ahLst/>
                <a:cxnLst>
                  <a:cxn ang="0">
                    <a:pos x="0" y="2198"/>
                  </a:cxn>
                  <a:cxn ang="0">
                    <a:pos x="0" y="1815"/>
                  </a:cxn>
                  <a:cxn ang="0">
                    <a:pos x="906" y="214"/>
                  </a:cxn>
                  <a:cxn ang="0">
                    <a:pos x="1316" y="0"/>
                  </a:cxn>
                  <a:cxn ang="0">
                    <a:pos x="0" y="2198"/>
                  </a:cxn>
                </a:cxnLst>
                <a:rect l="0" t="0" r="r" b="b"/>
                <a:pathLst>
                  <a:path w="1317" h="2199">
                    <a:moveTo>
                      <a:pt x="0" y="2198"/>
                    </a:moveTo>
                    <a:lnTo>
                      <a:pt x="0" y="1815"/>
                    </a:lnTo>
                    <a:lnTo>
                      <a:pt x="906" y="214"/>
                    </a:lnTo>
                    <a:lnTo>
                      <a:pt x="1316" y="0"/>
                    </a:lnTo>
                    <a:lnTo>
                      <a:pt x="0" y="2198"/>
                    </a:lnTo>
                  </a:path>
                </a:pathLst>
              </a:custGeom>
              <a:solidFill>
                <a:srgbClr val="006633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9163" name="Rectangle 11"/>
            <p:cNvSpPr>
              <a:spLocks noChangeArrowheads="1"/>
            </p:cNvSpPr>
            <p:nvPr/>
          </p:nvSpPr>
          <p:spPr bwMode="auto">
            <a:xfrm>
              <a:off x="1344" y="1631"/>
              <a:ext cx="3069" cy="31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9164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8862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9165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5410200"/>
            <a:ext cx="6400800" cy="1295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9166" name="Rectangle 14"/>
          <p:cNvSpPr>
            <a:spLocks noGrp="1" noChangeArrowheads="1"/>
          </p:cNvSpPr>
          <p:nvPr>
            <p:ph type="dt" sz="quarter" idx="2"/>
          </p:nvPr>
        </p:nvSpPr>
        <p:spPr>
          <a:xfrm>
            <a:off x="685800" y="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49167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9168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Line 2"/>
          <p:cNvSpPr>
            <a:spLocks noChangeShapeType="1"/>
          </p:cNvSpPr>
          <p:nvPr/>
        </p:nvSpPr>
        <p:spPr bwMode="auto">
          <a:xfrm>
            <a:off x="2895600" y="4303713"/>
            <a:ext cx="32766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752600"/>
          </a:xfrm>
        </p:spPr>
        <p:txBody>
          <a:bodyPr anchor="t"/>
          <a:lstStyle>
            <a:lvl1pPr algn="ctr">
              <a:lnSpc>
                <a:spcPct val="90000"/>
              </a:lnSpc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95800"/>
            <a:ext cx="6400800" cy="1524000"/>
          </a:xfrm>
        </p:spPr>
        <p:txBody>
          <a:bodyPr anchor="ctr"/>
          <a:lstStyle>
            <a:lvl1pPr marL="0" indent="0" algn="ctr">
              <a:lnSpc>
                <a:spcPct val="80000"/>
              </a:lnSpc>
              <a:buFont typeface="Wingdings" pitchFamily="2" charset="2"/>
              <a:buNone/>
              <a:defRPr sz="24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72037" name="Rectangle 5"/>
          <p:cNvSpPr>
            <a:spLocks noChangeArrowheads="1"/>
          </p:cNvSpPr>
          <p:nvPr/>
        </p:nvSpPr>
        <p:spPr bwMode="auto">
          <a:xfrm>
            <a:off x="0" y="1066800"/>
            <a:ext cx="8686800" cy="5334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latin typeface="Arial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33400" y="0"/>
            <a:ext cx="3276600" cy="2133600"/>
            <a:chOff x="336" y="0"/>
            <a:chExt cx="2064" cy="1344"/>
          </a:xfrm>
        </p:grpSpPr>
        <p:sp>
          <p:nvSpPr>
            <p:cNvPr id="172039" name="Rectangle 7"/>
            <p:cNvSpPr>
              <a:spLocks noChangeArrowheads="1"/>
            </p:cNvSpPr>
            <p:nvPr/>
          </p:nvSpPr>
          <p:spPr bwMode="auto">
            <a:xfrm>
              <a:off x="1008" y="672"/>
              <a:ext cx="336" cy="336"/>
            </a:xfrm>
            <a:prstGeom prst="rect">
              <a:avLst/>
            </a:prstGeom>
            <a:noFill/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2040" name="Rectangle 8"/>
            <p:cNvSpPr>
              <a:spLocks noChangeArrowheads="1"/>
            </p:cNvSpPr>
            <p:nvPr/>
          </p:nvSpPr>
          <p:spPr bwMode="auto">
            <a:xfrm>
              <a:off x="1344" y="1008"/>
              <a:ext cx="336" cy="336"/>
            </a:xfrm>
            <a:prstGeom prst="rect">
              <a:avLst/>
            </a:prstGeom>
            <a:noFill/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2041" name="Rectangle 9"/>
            <p:cNvSpPr>
              <a:spLocks noChangeArrowheads="1"/>
            </p:cNvSpPr>
            <p:nvPr/>
          </p:nvSpPr>
          <p:spPr bwMode="auto">
            <a:xfrm>
              <a:off x="1728" y="336"/>
              <a:ext cx="336" cy="336"/>
            </a:xfrm>
            <a:prstGeom prst="rect">
              <a:avLst/>
            </a:prstGeom>
            <a:noFill/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2042" name="Rectangle 10"/>
            <p:cNvSpPr>
              <a:spLocks noChangeArrowheads="1"/>
            </p:cNvSpPr>
            <p:nvPr/>
          </p:nvSpPr>
          <p:spPr bwMode="auto">
            <a:xfrm>
              <a:off x="2064" y="672"/>
              <a:ext cx="336" cy="336"/>
            </a:xfrm>
            <a:prstGeom prst="rect">
              <a:avLst/>
            </a:prstGeom>
            <a:noFill/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2043" name="Rectangle 11"/>
            <p:cNvSpPr>
              <a:spLocks noChangeArrowheads="1"/>
            </p:cNvSpPr>
            <p:nvPr/>
          </p:nvSpPr>
          <p:spPr bwMode="auto">
            <a:xfrm>
              <a:off x="672" y="336"/>
              <a:ext cx="336" cy="336"/>
            </a:xfrm>
            <a:prstGeom prst="rect">
              <a:avLst/>
            </a:prstGeom>
            <a:noFill/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2044" name="Rectangle 12"/>
            <p:cNvSpPr>
              <a:spLocks noChangeArrowheads="1"/>
            </p:cNvSpPr>
            <p:nvPr/>
          </p:nvSpPr>
          <p:spPr bwMode="auto">
            <a:xfrm>
              <a:off x="336" y="0"/>
              <a:ext cx="336" cy="336"/>
            </a:xfrm>
            <a:prstGeom prst="rect">
              <a:avLst/>
            </a:prstGeom>
            <a:noFill/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33400" y="0"/>
            <a:ext cx="3276600" cy="2133600"/>
            <a:chOff x="2736" y="96"/>
            <a:chExt cx="2064" cy="1344"/>
          </a:xfrm>
        </p:grpSpPr>
        <p:sp>
          <p:nvSpPr>
            <p:cNvPr id="172046" name="Rectangle 14"/>
            <p:cNvSpPr>
              <a:spLocks noChangeArrowheads="1"/>
            </p:cNvSpPr>
            <p:nvPr/>
          </p:nvSpPr>
          <p:spPr bwMode="auto">
            <a:xfrm>
              <a:off x="3408" y="768"/>
              <a:ext cx="336" cy="336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2047" name="Rectangle 15"/>
            <p:cNvSpPr>
              <a:spLocks noChangeArrowheads="1"/>
            </p:cNvSpPr>
            <p:nvPr/>
          </p:nvSpPr>
          <p:spPr bwMode="auto">
            <a:xfrm>
              <a:off x="3744" y="1104"/>
              <a:ext cx="336" cy="336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2048" name="Rectangle 16"/>
            <p:cNvSpPr>
              <a:spLocks noChangeArrowheads="1"/>
            </p:cNvSpPr>
            <p:nvPr/>
          </p:nvSpPr>
          <p:spPr bwMode="auto">
            <a:xfrm>
              <a:off x="4128" y="432"/>
              <a:ext cx="336" cy="336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2049" name="Rectangle 17"/>
            <p:cNvSpPr>
              <a:spLocks noChangeArrowheads="1"/>
            </p:cNvSpPr>
            <p:nvPr/>
          </p:nvSpPr>
          <p:spPr bwMode="auto">
            <a:xfrm>
              <a:off x="4464" y="768"/>
              <a:ext cx="336" cy="336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2050" name="Rectangle 18"/>
            <p:cNvSpPr>
              <a:spLocks noChangeArrowheads="1"/>
            </p:cNvSpPr>
            <p:nvPr/>
          </p:nvSpPr>
          <p:spPr bwMode="auto">
            <a:xfrm>
              <a:off x="3072" y="432"/>
              <a:ext cx="336" cy="336"/>
            </a:xfrm>
            <a:prstGeom prst="rect">
              <a:avLst/>
            </a:prstGeom>
            <a:solidFill>
              <a:schemeClr val="tx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2051" name="Rectangle 19"/>
            <p:cNvSpPr>
              <a:spLocks noChangeArrowheads="1"/>
            </p:cNvSpPr>
            <p:nvPr/>
          </p:nvSpPr>
          <p:spPr bwMode="auto">
            <a:xfrm>
              <a:off x="2736" y="96"/>
              <a:ext cx="336" cy="336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72052" name="Rectangle 20"/>
          <p:cNvSpPr>
            <a:spLocks noChangeArrowheads="1"/>
          </p:cNvSpPr>
          <p:nvPr/>
        </p:nvSpPr>
        <p:spPr bwMode="auto">
          <a:xfrm>
            <a:off x="4114800" y="4191000"/>
            <a:ext cx="211138" cy="21113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latin typeface="Arial" charset="0"/>
            </a:endParaRPr>
          </a:p>
        </p:txBody>
      </p:sp>
      <p:sp>
        <p:nvSpPr>
          <p:cNvPr id="172053" name="Rectangle 21"/>
          <p:cNvSpPr>
            <a:spLocks noChangeArrowheads="1"/>
          </p:cNvSpPr>
          <p:nvPr/>
        </p:nvSpPr>
        <p:spPr bwMode="auto">
          <a:xfrm>
            <a:off x="4419600" y="4191000"/>
            <a:ext cx="211138" cy="211138"/>
          </a:xfrm>
          <a:prstGeom prst="rect">
            <a:avLst/>
          </a:prstGeom>
          <a:solidFill>
            <a:schemeClr val="bg2"/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latin typeface="Arial" charset="0"/>
            </a:endParaRPr>
          </a:p>
        </p:txBody>
      </p:sp>
      <p:sp>
        <p:nvSpPr>
          <p:cNvPr id="172054" name="Rectangle 22"/>
          <p:cNvSpPr>
            <a:spLocks noChangeArrowheads="1"/>
          </p:cNvSpPr>
          <p:nvPr/>
        </p:nvSpPr>
        <p:spPr bwMode="auto">
          <a:xfrm>
            <a:off x="4724400" y="4191000"/>
            <a:ext cx="211138" cy="21113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latin typeface="Arial" charset="0"/>
            </a:endParaRPr>
          </a:p>
        </p:txBody>
      </p:sp>
      <p:sp>
        <p:nvSpPr>
          <p:cNvPr id="172055" name="Rectangle 23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72056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72057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sz="3200"/>
            </a:lvl1pPr>
          </a:lstStyle>
          <a:p>
            <a:fld id="{36EA4D57-AC1D-425F-A60F-3FA807AC68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44356-5E7F-4E74-A486-CBEF35C294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3EB0C-CDEB-419A-A4BC-5528EEEB56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95400" y="2819400"/>
            <a:ext cx="34671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2819400"/>
            <a:ext cx="34671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5402F-1007-4F4B-9518-B66A193B856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863F8-8E97-4872-921D-42D21B06D9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D7CE0-A227-4823-B859-C078C2555B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C9A8C-C048-41CA-B2CF-2AA477428A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BCFDE5-3A96-4809-A209-46A6E8CD5C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D532ED-A568-4567-A2AB-EFE3453018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79B8C2-7525-4A0A-8CC9-043ED7F684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228600"/>
            <a:ext cx="2081212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61988" y="228600"/>
            <a:ext cx="609600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1219200"/>
            <a:ext cx="177165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400" y="1219200"/>
            <a:ext cx="516255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55AE1-189D-4FEC-9000-63E26DBD46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7841-DFC3-4442-981F-768DEC2BE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C249-A604-4FAC-850A-36F01CE95D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F8A3-E77D-477E-9F16-59FB10897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1E706-F025-44FD-878E-28E6D1A7B1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E5BB-56C3-4B0B-ADFC-F68BF6BFF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460F5D-88A3-4CB7-BE9F-A907CD9C64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EACC-331E-43FA-943C-0649A1773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0072404-C3B8-4C9F-8514-6006A2CFC7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58439-FEAB-4C83-A1D4-E9CDB44C50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2413" cy="6858000"/>
            <a:chOff x="0" y="0"/>
            <a:chExt cx="5759" cy="4320"/>
          </a:xfrm>
        </p:grpSpPr>
        <p:sp>
          <p:nvSpPr>
            <p:cNvPr id="6349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0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381" y="2280"/>
              <a:ext cx="5369" cy="48"/>
              <a:chOff x="381" y="2280"/>
              <a:chExt cx="5369" cy="48"/>
            </a:xfrm>
          </p:grpSpPr>
          <p:sp>
            <p:nvSpPr>
              <p:cNvPr id="63493" name="Line 5"/>
              <p:cNvSpPr>
                <a:spLocks noChangeShapeType="1"/>
              </p:cNvSpPr>
              <p:nvPr/>
            </p:nvSpPr>
            <p:spPr bwMode="auto">
              <a:xfrm>
                <a:off x="381" y="2328"/>
                <a:ext cx="5369" cy="0"/>
              </a:xfrm>
              <a:prstGeom prst="line">
                <a:avLst/>
              </a:prstGeom>
              <a:noFill/>
              <a:ln w="25400" cap="sq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494" name="Line 6"/>
              <p:cNvSpPr>
                <a:spLocks noChangeShapeType="1"/>
              </p:cNvSpPr>
              <p:nvPr/>
            </p:nvSpPr>
            <p:spPr bwMode="auto">
              <a:xfrm>
                <a:off x="381" y="2280"/>
                <a:ext cx="5369" cy="0"/>
              </a:xfrm>
              <a:prstGeom prst="line">
                <a:avLst/>
              </a:prstGeom>
              <a:noFill/>
              <a:ln w="76200" cap="sq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3495" name="Rectangle 7"/>
            <p:cNvSpPr>
              <a:spLocks noChangeArrowheads="1"/>
            </p:cNvSpPr>
            <p:nvPr/>
          </p:nvSpPr>
          <p:spPr bwMode="auto">
            <a:xfrm>
              <a:off x="384" y="960"/>
              <a:ext cx="5375" cy="384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3496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3497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3498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3499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6CFF3ED-5858-4D1E-B69C-5DF6F947F65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3500" name="Rectangle 12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AC4EB-EA39-41BC-A63C-B3BCFEF5D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BE19-903A-43E7-9AA8-CB80120AB4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86B7841-DFC3-4442-981F-768DEC2BE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C249-A604-4FAC-850A-36F01CE95D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F8A3-E77D-477E-9F16-59FB108979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1E706-F025-44FD-878E-28E6D1A7B1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E5BB-56C3-4B0B-ADFC-F68BF6BFF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60F5D-88A3-4CB7-BE9F-A907CD9C64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EACC-331E-43FA-943C-0649A1773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72404-C3B8-4C9F-8514-6006A2CFC7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FBD4202-89B8-4566-946B-C77BC83ED37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9858439-FEAB-4C83-A1D4-E9CDB44C50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AC4EB-EA39-41BC-A63C-B3BCFEF5D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BE19-903A-43E7-9AA8-CB80120AB4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7175-D781-4018-8240-41D4F56505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4846F-EAA6-48F3-8765-9670A79623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90881-AF99-4CE1-B130-868B1D30C2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0A89D-5191-4773-B6EA-B14C67780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476DF-FB3D-4A91-8E79-DA17D01A9E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38E0-5528-4FA4-9CCE-A773FD316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36A0-22C0-46A6-B74D-CADF596891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BF2888-E34A-4CC3-AB02-9D708603FB0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5E0C8-E831-4A7F-81E0-27EE49C89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DD5-C6F1-46CC-AB91-FE631D883F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2191-64DC-42F8-BBB6-CA62C7D046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2DD4-AAAA-41A9-94B8-7DA2DA5C98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1790700"/>
            <a:ext cx="3810000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1790700"/>
            <a:ext cx="3810000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015CDB-BE37-464A-B20D-2232A965614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EBCD3B-4F01-44A7-AF8D-2733F792697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3A04E87-A3CF-46EF-AAD7-3BA0A11151C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D69DC8-FEBB-4E0D-B5C5-7859DBE3BF7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5D3AD62-56C7-426A-807E-E22B9BD42DD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FF0F1F3-6DC1-400E-9590-9A514C7E2DE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EECAA92-4103-440A-8249-10600975E27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34188" y="266700"/>
            <a:ext cx="2081212" cy="59055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90550" y="266700"/>
            <a:ext cx="6091238" cy="59055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2A6437-7588-43CE-8FFB-03ACAD969DE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ru-RU" sz="2400"/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ru-RU" sz="2400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98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04B9567-7F11-45D8-AFD0-6B26B0D19E1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ru-RU" sz="240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0B2D4-686D-462A-9D7F-8861391174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BE3F3-B928-4D6B-AB72-DBA45DE030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B6431-9D17-44B5-B5E5-D63000D4AA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A76A5-DB1C-4AE7-8B19-BDDAA66B76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2311B-A2F3-4F65-BAF6-81C3C8B769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690AC-0B25-4CA5-A0E1-E4ECD5FBBE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816A6-4D05-4027-8EEF-4F8A5298DE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B1CFB0-8C9C-48D3-B152-8D0FCA8D79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D6197D-0B83-42E2-B606-7A7B206F51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576438-A0D4-43E1-B007-B75BE3F035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86019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020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602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6024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BC547D3-7A60-4ABF-8F44-A7C822E3564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602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FE50E-B3C4-487C-890E-FF11E3710B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A9A53-B523-4F93-93D5-1F2A681F73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A2CD7-76D1-46E7-8A31-9DA6D745E0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FE375-B49F-440E-8943-955AA09FA2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D3785-2BE0-4216-BA17-56E1BC9C19E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6198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438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D6AB7-C815-4406-BC68-499DA708DE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4A74D2-544A-4BCD-AFA7-9BD503E2D0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9C313-A0C0-4824-B998-7889950A94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65A0AC-7A7D-43B8-BC25-B5C240465A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6EA6E1-4357-4ECB-ABA7-0594E13B19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9113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4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4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9114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114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114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114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114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114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114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115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115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115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115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115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115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115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5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5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5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6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6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6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6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6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116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116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91168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1169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1170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1171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1172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1173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1174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1175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117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91177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1178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1179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86B7841-DFC3-4442-981F-768DEC2BE4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C2C249-A604-4FAC-850A-36F01CE95D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AF8A3-E77D-477E-9F16-59FB108979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41E706-F025-44FD-878E-28E6D1A7B1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8BE5BB-56C3-4B0B-ADFC-F68BF6BFF5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460F5D-88A3-4CB7-BE9F-A907CD9C64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FEACC-331E-43FA-943C-0649A1773B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072404-C3B8-4C9F-8514-6006A2CFC7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58439-FEAB-4C83-A1D4-E9CDB44C50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4AC4EB-EA39-41BC-A63C-B3BCFEF5D1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1BE19-903A-43E7-9AA8-CB80120AB4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763" y="0"/>
            <a:ext cx="1728787" cy="6865938"/>
            <a:chOff x="3" y="0"/>
            <a:chExt cx="1089" cy="4325"/>
          </a:xfrm>
        </p:grpSpPr>
        <p:sp>
          <p:nvSpPr>
            <p:cNvPr id="98307" name="Arc 3"/>
            <p:cNvSpPr>
              <a:spLocks/>
            </p:cNvSpPr>
            <p:nvPr/>
          </p:nvSpPr>
          <p:spPr bwMode="auto">
            <a:xfrm>
              <a:off x="3" y="293"/>
              <a:ext cx="252" cy="403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600 w 21600"/>
                <a:gd name="T1" fmla="*/ 43200 h 43200"/>
                <a:gd name="T2" fmla="*/ 21600 w 21600"/>
                <a:gd name="T3" fmla="*/ 0 h 43200"/>
                <a:gd name="T4" fmla="*/ 2160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308" name="Arc 4"/>
            <p:cNvSpPr>
              <a:spLocks/>
            </p:cNvSpPr>
            <p:nvPr/>
          </p:nvSpPr>
          <p:spPr bwMode="auto">
            <a:xfrm>
              <a:off x="840" y="293"/>
              <a:ext cx="252" cy="40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200"/>
                <a:gd name="T2" fmla="*/ 0 w 21600"/>
                <a:gd name="T3" fmla="*/ 43200 h 43200"/>
                <a:gd name="T4" fmla="*/ 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309" name="Rectangle 5"/>
            <p:cNvSpPr>
              <a:spLocks noChangeArrowheads="1"/>
            </p:cNvSpPr>
            <p:nvPr/>
          </p:nvSpPr>
          <p:spPr bwMode="auto">
            <a:xfrm>
              <a:off x="204" y="0"/>
              <a:ext cx="672" cy="4319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310" name="AutoShape 6"/>
            <p:cNvSpPr>
              <a:spLocks noChangeArrowheads="1"/>
            </p:cNvSpPr>
            <p:nvPr/>
          </p:nvSpPr>
          <p:spPr bwMode="auto">
            <a:xfrm rot="6000000">
              <a:off x="348" y="1644"/>
              <a:ext cx="456" cy="360"/>
            </a:xfrm>
            <a:prstGeom prst="triangle">
              <a:avLst>
                <a:gd name="adj" fmla="val 49995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8311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1370013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8312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98313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8314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3200400" y="63992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8315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1FCA6E4-6AE7-4BAA-AAFF-77299AA8A5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1A7102-9D34-4E39-8AEB-DEEBB573B5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4FB7B-1069-4CA2-96E1-9E0A4A3FE7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2413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0A211A-54CD-4549-848F-F352071744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8AF597-DB66-4A31-BB77-CCB92B2C6B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C4FF7-5149-4354-8F70-564E74706C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EC89B6-28D8-4C49-A38B-640CE0C70F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9FABF-7C10-4BA6-A994-37EA4B6591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E6B170-1FB4-4E09-AF1B-5B5B0E650C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500738-B781-4F1E-81C4-EFDBD5E634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9313" y="247650"/>
            <a:ext cx="1943100" cy="55435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0013" y="247650"/>
            <a:ext cx="5676900" cy="55435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01809B-47FB-4E21-B941-82BB7E2B3A6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104451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452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453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4454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4455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4456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445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45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4459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4460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4461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5548360-3BA2-4703-BFC0-A5A57EEDD2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56F71-CD9E-4A27-8B62-2292174DBE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A35A5-A917-43B7-921D-4DFF4755E1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7AC463-F49B-4EFB-8BCA-E89DE7BB5C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3C6BCB-C1C2-4632-9232-C696000186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24B211-92FD-48EC-949A-C6670385D5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9A85E-585A-4DAB-944D-1D6568A3A8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E306C-D99B-42B5-9112-991937560E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DF6259-1A21-4D43-A4BE-282ACE24F6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50934-7796-4A0C-AA77-C405F53C7B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D969FA-0D36-4A67-9B7C-C85F3D45FA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11059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59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059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11059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10601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602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603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604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605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0606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1060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60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61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61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61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61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061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06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0616" name="Rectangle 2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0617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BAB7175-D781-4018-8240-41D4F56505B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10618" name="Rectangle 2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64846F-EAA6-48F3-8765-9670A79623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C90881-AF99-4CE1-B130-868B1D30C2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0A89D-5191-4773-B6EA-B14C677808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476DF-FB3D-4A91-8E79-DA17D01A9E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538E0-5528-4FA4-9CCE-A773FD3162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A36A0-22C0-46A6-B74D-CADF596891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35E0C8-E831-4A7F-81E0-27EE49C8936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17DD5-C6F1-46CC-AB91-FE631D883F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52191-64DC-42F8-BBB6-CA62C7D046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72DD4-AAAA-41A9-94B8-7DA2DA5C98F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141315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141317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318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319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320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321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322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323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324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325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326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327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328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329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330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331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332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333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334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335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336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337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338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339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340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341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141343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1344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1345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1346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1347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1348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1349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1350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1351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1352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1353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1354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1355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1356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1357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5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41359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1360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6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141362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1363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1364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1365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1366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1367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1368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1369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1370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41371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372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373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374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375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376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377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378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41379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41380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41381" name="Rectangle 6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41382" name="Rectangle 7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41383" name="Rectangle 7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D432527-BF56-47FF-827F-96505E51BE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49369-9442-410D-92B9-7DFA89EC8D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A12F5-9A38-420D-8AED-8CA93A0275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9F161A-6921-43D0-B8D2-0565D61E38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7CDA30-B6E2-4C35-BD18-8859D9AC73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E63749-2343-43E6-9EE5-D0E614D5CA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1E925B-6BD0-4347-88D5-EF2F1EBD9B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01470C-BE6F-4DFB-BDB8-F9E77882B1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25D6E7-0D33-4ADD-A903-0B239E94EB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FB1D67-C225-4CD8-803D-EB5F37B9F8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753DBF-9EA3-47AC-92F6-39E41602E2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hidden">
          <a:xfrm>
            <a:off x="0" y="0"/>
            <a:ext cx="17526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ru-RU" sz="240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" y="374650"/>
            <a:ext cx="1525588" cy="1227138"/>
            <a:chOff x="96" y="236"/>
            <a:chExt cx="961" cy="773"/>
          </a:xfrm>
        </p:grpSpPr>
        <p:sp>
          <p:nvSpPr>
            <p:cNvPr id="48132" name="Freeform 4"/>
            <p:cNvSpPr>
              <a:spLocks/>
            </p:cNvSpPr>
            <p:nvPr/>
          </p:nvSpPr>
          <p:spPr bwMode="auto">
            <a:xfrm>
              <a:off x="738" y="495"/>
              <a:ext cx="319" cy="319"/>
            </a:xfrm>
            <a:custGeom>
              <a:avLst/>
              <a:gdLst/>
              <a:ahLst/>
              <a:cxnLst>
                <a:cxn ang="0">
                  <a:pos x="318" y="198"/>
                </a:cxn>
                <a:cxn ang="0">
                  <a:pos x="318" y="318"/>
                </a:cxn>
                <a:cxn ang="0">
                  <a:pos x="1" y="99"/>
                </a:cxn>
                <a:cxn ang="0">
                  <a:pos x="0" y="108"/>
                </a:cxn>
                <a:cxn ang="0">
                  <a:pos x="46" y="0"/>
                </a:cxn>
                <a:cxn ang="0">
                  <a:pos x="318" y="198"/>
                </a:cxn>
              </a:cxnLst>
              <a:rect l="0" t="0" r="r" b="b"/>
              <a:pathLst>
                <a:path w="319" h="319">
                  <a:moveTo>
                    <a:pt x="318" y="198"/>
                  </a:moveTo>
                  <a:lnTo>
                    <a:pt x="318" y="318"/>
                  </a:lnTo>
                  <a:lnTo>
                    <a:pt x="1" y="99"/>
                  </a:lnTo>
                  <a:lnTo>
                    <a:pt x="0" y="108"/>
                  </a:lnTo>
                  <a:lnTo>
                    <a:pt x="46" y="0"/>
                  </a:lnTo>
                  <a:lnTo>
                    <a:pt x="318" y="198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133" name="Freeform 5"/>
            <p:cNvSpPr>
              <a:spLocks/>
            </p:cNvSpPr>
            <p:nvPr/>
          </p:nvSpPr>
          <p:spPr bwMode="auto">
            <a:xfrm>
              <a:off x="96" y="495"/>
              <a:ext cx="319" cy="319"/>
            </a:xfrm>
            <a:custGeom>
              <a:avLst/>
              <a:gdLst/>
              <a:ahLst/>
              <a:cxnLst>
                <a:cxn ang="0">
                  <a:pos x="0" y="198"/>
                </a:cxn>
                <a:cxn ang="0">
                  <a:pos x="0" y="318"/>
                </a:cxn>
                <a:cxn ang="0">
                  <a:pos x="316" y="99"/>
                </a:cxn>
                <a:cxn ang="0">
                  <a:pos x="318" y="108"/>
                </a:cxn>
                <a:cxn ang="0">
                  <a:pos x="271" y="0"/>
                </a:cxn>
                <a:cxn ang="0">
                  <a:pos x="0" y="198"/>
                </a:cxn>
              </a:cxnLst>
              <a:rect l="0" t="0" r="r" b="b"/>
              <a:pathLst>
                <a:path w="319" h="319">
                  <a:moveTo>
                    <a:pt x="0" y="198"/>
                  </a:moveTo>
                  <a:lnTo>
                    <a:pt x="0" y="318"/>
                  </a:lnTo>
                  <a:lnTo>
                    <a:pt x="316" y="99"/>
                  </a:lnTo>
                  <a:lnTo>
                    <a:pt x="318" y="108"/>
                  </a:lnTo>
                  <a:lnTo>
                    <a:pt x="271" y="0"/>
                  </a:lnTo>
                  <a:lnTo>
                    <a:pt x="0" y="198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52" y="236"/>
              <a:ext cx="823" cy="773"/>
              <a:chOff x="152" y="236"/>
              <a:chExt cx="823" cy="773"/>
            </a:xfrm>
          </p:grpSpPr>
          <p:sp>
            <p:nvSpPr>
              <p:cNvPr id="48135" name="AutoShape 7" descr="Green marble"/>
              <p:cNvSpPr>
                <a:spLocks noChangeArrowheads="1"/>
              </p:cNvSpPr>
              <p:nvPr/>
            </p:nvSpPr>
            <p:spPr bwMode="auto">
              <a:xfrm rot="10800000" flipH="1">
                <a:off x="152" y="236"/>
                <a:ext cx="822" cy="772"/>
              </a:xfrm>
              <a:prstGeom prst="triangle">
                <a:avLst>
                  <a:gd name="adj" fmla="val 49995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36" name="Freeform 8"/>
              <p:cNvSpPr>
                <a:spLocks/>
              </p:cNvSpPr>
              <p:nvPr/>
            </p:nvSpPr>
            <p:spPr bwMode="auto">
              <a:xfrm>
                <a:off x="152" y="236"/>
                <a:ext cx="412" cy="773"/>
              </a:xfrm>
              <a:custGeom>
                <a:avLst/>
                <a:gdLst/>
                <a:ahLst/>
                <a:cxnLst>
                  <a:cxn ang="0">
                    <a:pos x="411" y="772"/>
                  </a:cxn>
                  <a:cxn ang="0">
                    <a:pos x="411" y="637"/>
                  </a:cxn>
                  <a:cxn ang="0">
                    <a:pos x="127" y="75"/>
                  </a:cxn>
                  <a:cxn ang="0">
                    <a:pos x="0" y="0"/>
                  </a:cxn>
                  <a:cxn ang="0">
                    <a:pos x="411" y="772"/>
                  </a:cxn>
                </a:cxnLst>
                <a:rect l="0" t="0" r="r" b="b"/>
                <a:pathLst>
                  <a:path w="412" h="773">
                    <a:moveTo>
                      <a:pt x="411" y="772"/>
                    </a:moveTo>
                    <a:lnTo>
                      <a:pt x="411" y="637"/>
                    </a:lnTo>
                    <a:lnTo>
                      <a:pt x="127" y="75"/>
                    </a:lnTo>
                    <a:lnTo>
                      <a:pt x="0" y="0"/>
                    </a:lnTo>
                    <a:lnTo>
                      <a:pt x="411" y="772"/>
                    </a:lnTo>
                  </a:path>
                </a:pathLst>
              </a:custGeom>
              <a:solidFill>
                <a:srgbClr val="002010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37" name="Freeform 9"/>
              <p:cNvSpPr>
                <a:spLocks/>
              </p:cNvSpPr>
              <p:nvPr/>
            </p:nvSpPr>
            <p:spPr bwMode="auto">
              <a:xfrm>
                <a:off x="152" y="236"/>
                <a:ext cx="823" cy="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7" y="76"/>
                  </a:cxn>
                  <a:cxn ang="0">
                    <a:pos x="712" y="76"/>
                  </a:cxn>
                  <a:cxn ang="0">
                    <a:pos x="822" y="0"/>
                  </a:cxn>
                  <a:cxn ang="0">
                    <a:pos x="0" y="0"/>
                  </a:cxn>
                </a:cxnLst>
                <a:rect l="0" t="0" r="r" b="b"/>
                <a:pathLst>
                  <a:path w="823" h="77">
                    <a:moveTo>
                      <a:pt x="0" y="0"/>
                    </a:moveTo>
                    <a:lnTo>
                      <a:pt x="127" y="76"/>
                    </a:lnTo>
                    <a:lnTo>
                      <a:pt x="712" y="76"/>
                    </a:lnTo>
                    <a:lnTo>
                      <a:pt x="82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38" name="Freeform 10"/>
              <p:cNvSpPr>
                <a:spLocks/>
              </p:cNvSpPr>
              <p:nvPr/>
            </p:nvSpPr>
            <p:spPr bwMode="auto">
              <a:xfrm>
                <a:off x="563" y="236"/>
                <a:ext cx="412" cy="773"/>
              </a:xfrm>
              <a:custGeom>
                <a:avLst/>
                <a:gdLst/>
                <a:ahLst/>
                <a:cxnLst>
                  <a:cxn ang="0">
                    <a:pos x="0" y="772"/>
                  </a:cxn>
                  <a:cxn ang="0">
                    <a:pos x="0" y="637"/>
                  </a:cxn>
                  <a:cxn ang="0">
                    <a:pos x="283" y="75"/>
                  </a:cxn>
                  <a:cxn ang="0">
                    <a:pos x="411" y="0"/>
                  </a:cxn>
                  <a:cxn ang="0">
                    <a:pos x="0" y="772"/>
                  </a:cxn>
                </a:cxnLst>
                <a:rect l="0" t="0" r="r" b="b"/>
                <a:pathLst>
                  <a:path w="412" h="773">
                    <a:moveTo>
                      <a:pt x="0" y="772"/>
                    </a:moveTo>
                    <a:lnTo>
                      <a:pt x="0" y="637"/>
                    </a:lnTo>
                    <a:lnTo>
                      <a:pt x="283" y="75"/>
                    </a:lnTo>
                    <a:lnTo>
                      <a:pt x="411" y="0"/>
                    </a:lnTo>
                    <a:lnTo>
                      <a:pt x="0" y="772"/>
                    </a:lnTo>
                  </a:path>
                </a:pathLst>
              </a:custGeom>
              <a:solidFill>
                <a:srgbClr val="006633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8139" name="Rectangle 11"/>
            <p:cNvSpPr>
              <a:spLocks noChangeArrowheads="1"/>
            </p:cNvSpPr>
            <p:nvPr/>
          </p:nvSpPr>
          <p:spPr bwMode="auto">
            <a:xfrm>
              <a:off x="96" y="704"/>
              <a:ext cx="959" cy="10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8140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228600"/>
            <a:ext cx="7086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8141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8142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48143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92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endParaRPr lang="ru-RU"/>
          </a:p>
        </p:txBody>
      </p:sp>
      <p:sp>
        <p:nvSpPr>
          <p:cNvPr id="48144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Ú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2819400"/>
            <a:ext cx="7086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1011" name="Rectangle 3"/>
          <p:cNvSpPr>
            <a:spLocks noChangeArrowheads="1"/>
          </p:cNvSpPr>
          <p:nvPr/>
        </p:nvSpPr>
        <p:spPr bwMode="auto">
          <a:xfrm>
            <a:off x="0" y="2286000"/>
            <a:ext cx="533400" cy="5334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latin typeface="Arial" charset="0"/>
            </a:endParaRPr>
          </a:p>
        </p:txBody>
      </p:sp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533400" y="2819400"/>
            <a:ext cx="533400" cy="5334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latin typeface="Arial" charset="0"/>
            </a:endParaRPr>
          </a:p>
        </p:txBody>
      </p:sp>
      <p:sp>
        <p:nvSpPr>
          <p:cNvPr id="171013" name="Rectangle 5"/>
          <p:cNvSpPr>
            <a:spLocks noChangeArrowheads="1"/>
          </p:cNvSpPr>
          <p:nvPr/>
        </p:nvSpPr>
        <p:spPr bwMode="auto">
          <a:xfrm>
            <a:off x="1981200" y="533400"/>
            <a:ext cx="381000" cy="3810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latin typeface="Arial" charset="0"/>
            </a:endParaRPr>
          </a:p>
        </p:txBody>
      </p:sp>
      <p:sp>
        <p:nvSpPr>
          <p:cNvPr id="171014" name="Rectangle 6"/>
          <p:cNvSpPr>
            <a:spLocks noChangeArrowheads="1"/>
          </p:cNvSpPr>
          <p:nvPr/>
        </p:nvSpPr>
        <p:spPr bwMode="auto">
          <a:xfrm>
            <a:off x="762000" y="1066800"/>
            <a:ext cx="381000" cy="3810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latin typeface="Arial" charset="0"/>
            </a:endParaRPr>
          </a:p>
        </p:txBody>
      </p:sp>
      <p:sp>
        <p:nvSpPr>
          <p:cNvPr id="171015" name="Rectangle 7"/>
          <p:cNvSpPr>
            <a:spLocks noChangeArrowheads="1"/>
          </p:cNvSpPr>
          <p:nvPr/>
        </p:nvSpPr>
        <p:spPr bwMode="auto">
          <a:xfrm>
            <a:off x="1143000" y="685800"/>
            <a:ext cx="381000" cy="3810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latin typeface="Arial" charset="0"/>
            </a:endParaRPr>
          </a:p>
        </p:txBody>
      </p:sp>
      <p:sp>
        <p:nvSpPr>
          <p:cNvPr id="171016" name="Rectangle 8"/>
          <p:cNvSpPr>
            <a:spLocks noChangeArrowheads="1"/>
          </p:cNvSpPr>
          <p:nvPr/>
        </p:nvSpPr>
        <p:spPr bwMode="auto">
          <a:xfrm>
            <a:off x="2362200" y="152400"/>
            <a:ext cx="381000" cy="3810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latin typeface="Arial" charset="0"/>
            </a:endParaRPr>
          </a:p>
        </p:txBody>
      </p:sp>
      <p:sp>
        <p:nvSpPr>
          <p:cNvPr id="171017" name="Rectangle 9"/>
          <p:cNvSpPr>
            <a:spLocks noChangeArrowheads="1"/>
          </p:cNvSpPr>
          <p:nvPr/>
        </p:nvSpPr>
        <p:spPr bwMode="auto">
          <a:xfrm>
            <a:off x="0" y="755650"/>
            <a:ext cx="5867400" cy="762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latin typeface="Arial" charset="0"/>
            </a:endParaRPr>
          </a:p>
        </p:txBody>
      </p:sp>
      <p:sp>
        <p:nvSpPr>
          <p:cNvPr id="171018" name="Rectangle 10"/>
          <p:cNvSpPr>
            <a:spLocks noChangeArrowheads="1"/>
          </p:cNvSpPr>
          <p:nvPr/>
        </p:nvSpPr>
        <p:spPr bwMode="auto">
          <a:xfrm>
            <a:off x="5715000" y="609600"/>
            <a:ext cx="304800" cy="30480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latin typeface="Arial" charset="0"/>
            </a:endParaRPr>
          </a:p>
        </p:txBody>
      </p:sp>
      <p:sp>
        <p:nvSpPr>
          <p:cNvPr id="171019" name="Rectangle 11"/>
          <p:cNvSpPr>
            <a:spLocks noChangeArrowheads="1"/>
          </p:cNvSpPr>
          <p:nvPr/>
        </p:nvSpPr>
        <p:spPr bwMode="auto">
          <a:xfrm>
            <a:off x="5562600" y="457200"/>
            <a:ext cx="304800" cy="3048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latin typeface="Arial" charset="0"/>
            </a:endParaRPr>
          </a:p>
        </p:txBody>
      </p:sp>
      <p:sp>
        <p:nvSpPr>
          <p:cNvPr id="171020" name="Rectangle 12"/>
          <p:cNvSpPr>
            <a:spLocks noChangeArrowheads="1"/>
          </p:cNvSpPr>
          <p:nvPr/>
        </p:nvSpPr>
        <p:spPr bwMode="auto">
          <a:xfrm>
            <a:off x="8458200" y="3962400"/>
            <a:ext cx="381000" cy="38100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latin typeface="Arial" charset="0"/>
            </a:endParaRPr>
          </a:p>
        </p:txBody>
      </p:sp>
      <p:sp>
        <p:nvSpPr>
          <p:cNvPr id="171021" name="Rectangle 13"/>
          <p:cNvSpPr>
            <a:spLocks noChangeArrowheads="1"/>
          </p:cNvSpPr>
          <p:nvPr/>
        </p:nvSpPr>
        <p:spPr bwMode="auto">
          <a:xfrm>
            <a:off x="8686800" y="3657600"/>
            <a:ext cx="381000" cy="381000"/>
          </a:xfrm>
          <a:prstGeom prst="rect">
            <a:avLst/>
          </a:prstGeom>
          <a:solidFill>
            <a:schemeClr val="bg2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latin typeface="Arial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2286000"/>
            <a:ext cx="1066800" cy="1066800"/>
            <a:chOff x="0" y="2496"/>
            <a:chExt cx="672" cy="672"/>
          </a:xfrm>
        </p:grpSpPr>
        <p:sp>
          <p:nvSpPr>
            <p:cNvPr id="171023" name="Rectangle 15"/>
            <p:cNvSpPr>
              <a:spLocks noChangeArrowheads="1"/>
            </p:cNvSpPr>
            <p:nvPr/>
          </p:nvSpPr>
          <p:spPr bwMode="auto">
            <a:xfrm>
              <a:off x="0" y="2496"/>
              <a:ext cx="336" cy="336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1024" name="Rectangle 16"/>
            <p:cNvSpPr>
              <a:spLocks noChangeArrowheads="1"/>
            </p:cNvSpPr>
            <p:nvPr/>
          </p:nvSpPr>
          <p:spPr bwMode="auto">
            <a:xfrm>
              <a:off x="336" y="2832"/>
              <a:ext cx="336" cy="336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7102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1219200"/>
            <a:ext cx="7086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1026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507163"/>
            <a:ext cx="1828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kumimoji="0" sz="1200">
                <a:solidFill>
                  <a:schemeClr val="folHlink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71027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95400" y="6507163"/>
            <a:ext cx="2895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defRPr kumimoji="0" sz="1200">
                <a:solidFill>
                  <a:schemeClr val="folHlink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71028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91200" y="6172200"/>
            <a:ext cx="762000" cy="6096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2800" b="1">
                <a:solidFill>
                  <a:schemeClr val="bg1"/>
                </a:solidFill>
                <a:latin typeface="+mn-lt"/>
              </a:defRPr>
            </a:lvl1pPr>
          </a:lstStyle>
          <a:p>
            <a:fld id="{FBDBD097-2BF0-4612-9291-68F6810C0ECE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762000" y="152400"/>
            <a:ext cx="1981200" cy="1295400"/>
            <a:chOff x="3888" y="96"/>
            <a:chExt cx="1248" cy="816"/>
          </a:xfrm>
        </p:grpSpPr>
        <p:sp>
          <p:nvSpPr>
            <p:cNvPr id="171030" name="Rectangle 22"/>
            <p:cNvSpPr>
              <a:spLocks noChangeArrowheads="1"/>
            </p:cNvSpPr>
            <p:nvPr/>
          </p:nvSpPr>
          <p:spPr bwMode="auto">
            <a:xfrm>
              <a:off x="4656" y="336"/>
              <a:ext cx="240" cy="240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1031" name="Rectangle 23"/>
            <p:cNvSpPr>
              <a:spLocks noChangeArrowheads="1"/>
            </p:cNvSpPr>
            <p:nvPr/>
          </p:nvSpPr>
          <p:spPr bwMode="auto">
            <a:xfrm>
              <a:off x="3888" y="672"/>
              <a:ext cx="240" cy="240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1032" name="Rectangle 24"/>
            <p:cNvSpPr>
              <a:spLocks noChangeArrowheads="1"/>
            </p:cNvSpPr>
            <p:nvPr/>
          </p:nvSpPr>
          <p:spPr bwMode="auto">
            <a:xfrm>
              <a:off x="4128" y="432"/>
              <a:ext cx="240" cy="240"/>
            </a:xfrm>
            <a:prstGeom prst="rect">
              <a:avLst/>
            </a:prstGeom>
            <a:solidFill>
              <a:schemeClr val="tx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1033" name="Rectangle 25"/>
            <p:cNvSpPr>
              <a:spLocks noChangeArrowheads="1"/>
            </p:cNvSpPr>
            <p:nvPr/>
          </p:nvSpPr>
          <p:spPr bwMode="auto">
            <a:xfrm>
              <a:off x="4896" y="96"/>
              <a:ext cx="240" cy="240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1444625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ru-RU" sz="2400">
              <a:latin typeface="Arial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20713" y="1447800"/>
            <a:ext cx="8523287" cy="76200"/>
            <a:chOff x="381" y="888"/>
            <a:chExt cx="5369" cy="48"/>
          </a:xfrm>
        </p:grpSpPr>
        <p:sp>
          <p:nvSpPr>
            <p:cNvPr id="62468" name="Line 4"/>
            <p:cNvSpPr>
              <a:spLocks noChangeShapeType="1"/>
            </p:cNvSpPr>
            <p:nvPr/>
          </p:nvSpPr>
          <p:spPr bwMode="auto">
            <a:xfrm>
              <a:off x="381" y="936"/>
              <a:ext cx="5369" cy="0"/>
            </a:xfrm>
            <a:prstGeom prst="line">
              <a:avLst/>
            </a:prstGeom>
            <a:noFill/>
            <a:ln w="25400" cap="sq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469" name="Line 5"/>
            <p:cNvSpPr>
              <a:spLocks noChangeShapeType="1"/>
            </p:cNvSpPr>
            <p:nvPr/>
          </p:nvSpPr>
          <p:spPr bwMode="auto">
            <a:xfrm>
              <a:off x="381" y="888"/>
              <a:ext cx="5369" cy="0"/>
            </a:xfrm>
            <a:prstGeom prst="line">
              <a:avLst/>
            </a:prstGeom>
            <a:noFill/>
            <a:ln w="76200" cap="sq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247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90550" y="266700"/>
            <a:ext cx="83248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790700"/>
            <a:ext cx="77724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247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247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+mn-lt"/>
              </a:defRPr>
            </a:lvl1pPr>
          </a:lstStyle>
          <a:p>
            <a:fld id="{9FDD80EB-E1FA-43B6-A9F8-8D123DDD3EC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247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+mn-lt"/>
              </a:defRPr>
            </a:lvl1pPr>
          </a:lstStyle>
          <a:p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v"/>
        <a:defRPr sz="3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3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3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3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3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3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3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ru-RU" sz="2400"/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ru-RU" sz="2400"/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ru-RU" sz="2400"/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762000" y="762000"/>
            <a:ext cx="83804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ru-RU" sz="2400"/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885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endParaRPr lang="ru-RU"/>
          </a:p>
        </p:txBody>
      </p:sp>
      <p:sp>
        <p:nvSpPr>
          <p:cNvPr id="7885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endParaRPr lang="ru-RU"/>
          </a:p>
        </p:txBody>
      </p:sp>
      <p:sp>
        <p:nvSpPr>
          <p:cNvPr id="7885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fld id="{CBEED4CC-1DFD-4657-B322-A49B0C81556A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84995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4996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499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8500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8500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7338D364-0B23-4BC1-80A3-5BC73D1A115D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9011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11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11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9011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120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12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12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12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12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12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12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12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128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12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130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13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013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13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13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135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136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13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138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139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140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0141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0142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90144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145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146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147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148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0149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0150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015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015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9015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9015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863C34DE-06F2-44D4-8427-456E83AC946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015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763" y="0"/>
            <a:ext cx="1728787" cy="6865938"/>
            <a:chOff x="3" y="0"/>
            <a:chExt cx="1089" cy="4325"/>
          </a:xfrm>
        </p:grpSpPr>
        <p:sp>
          <p:nvSpPr>
            <p:cNvPr id="97283" name="Arc 3"/>
            <p:cNvSpPr>
              <a:spLocks/>
            </p:cNvSpPr>
            <p:nvPr/>
          </p:nvSpPr>
          <p:spPr bwMode="auto">
            <a:xfrm>
              <a:off x="3" y="293"/>
              <a:ext cx="252" cy="403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600 w 21600"/>
                <a:gd name="T1" fmla="*/ 43200 h 43200"/>
                <a:gd name="T2" fmla="*/ 21600 w 21600"/>
                <a:gd name="T3" fmla="*/ 0 h 43200"/>
                <a:gd name="T4" fmla="*/ 2160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7284" name="Arc 4"/>
            <p:cNvSpPr>
              <a:spLocks/>
            </p:cNvSpPr>
            <p:nvPr/>
          </p:nvSpPr>
          <p:spPr bwMode="auto">
            <a:xfrm>
              <a:off x="840" y="293"/>
              <a:ext cx="252" cy="40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200"/>
                <a:gd name="T2" fmla="*/ 0 w 21600"/>
                <a:gd name="T3" fmla="*/ 43200 h 43200"/>
                <a:gd name="T4" fmla="*/ 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7285" name="Rectangle 5"/>
            <p:cNvSpPr>
              <a:spLocks noChangeArrowheads="1"/>
            </p:cNvSpPr>
            <p:nvPr/>
          </p:nvSpPr>
          <p:spPr bwMode="auto">
            <a:xfrm>
              <a:off x="204" y="0"/>
              <a:ext cx="672" cy="4319"/>
            </a:xfrm>
            <a:prstGeom prst="rect">
              <a:avLst/>
            </a:prstGeom>
            <a:blipFill dpi="0" rotWithShape="0">
              <a:blip r:embed="rId13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7286" name="AutoShape 6"/>
            <p:cNvSpPr>
              <a:spLocks noChangeArrowheads="1"/>
            </p:cNvSpPr>
            <p:nvPr/>
          </p:nvSpPr>
          <p:spPr bwMode="auto">
            <a:xfrm rot="6000000">
              <a:off x="348" y="372"/>
              <a:ext cx="456" cy="360"/>
            </a:xfrm>
            <a:prstGeom prst="triangle">
              <a:avLst>
                <a:gd name="adj" fmla="val 49995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728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2476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728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676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728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endParaRPr lang="ru-RU"/>
          </a:p>
        </p:txBody>
      </p:sp>
      <p:sp>
        <p:nvSpPr>
          <p:cNvPr id="9729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67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endParaRPr lang="ru-RU"/>
          </a:p>
        </p:txBody>
      </p:sp>
      <p:sp>
        <p:nvSpPr>
          <p:cNvPr id="9729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7413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fld id="{6816917A-2872-47C4-A433-A3B39101C5B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427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28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29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30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3431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3432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3433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3434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34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4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4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365C4A9D-B10D-4049-A8CF-E6CF1C86041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03438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439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9571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57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9573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0957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9577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578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579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580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581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958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9584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585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586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587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588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589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959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959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959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959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959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BD0FB88F-EEBA-4619-98B7-BD7513F63475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140291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140293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294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295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296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297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298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299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300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301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302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303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304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305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306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307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308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309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310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311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312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313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314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315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316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317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140319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0320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0321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0322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0323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0324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0325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0326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0327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0328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0329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0330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0331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0332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0333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5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40335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0336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6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140338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0339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0340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0341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0342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0343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0344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0345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0346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40347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348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349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350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351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352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353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354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4035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0356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40357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40358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4FE72BC8-B3ED-4DA2-BF09-39D87EFA42B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40359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5800" y="1357298"/>
            <a:ext cx="7772400" cy="3286147"/>
          </a:xfrm>
        </p:spPr>
        <p:txBody>
          <a:bodyPr>
            <a:normAutofit/>
          </a:bodyPr>
          <a:lstStyle/>
          <a:p>
            <a:r>
              <a:rPr lang="en-US" dirty="0" smtClean="0"/>
              <a:t>	</a:t>
            </a: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Экономический и природно-ресурсный потенциал Республики Крым</a:t>
            </a:r>
            <a:endParaRPr lang="ru-RU" b="1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4357686" y="5715016"/>
            <a:ext cx="4414846" cy="638164"/>
          </a:xfrm>
        </p:spPr>
        <p:txBody>
          <a:bodyPr>
            <a:normAutofit fontScale="77500" lnSpcReduction="20000"/>
          </a:bodyPr>
          <a:lstStyle/>
          <a:p>
            <a:r>
              <a:rPr lang="ru-RU" sz="2800" b="1" i="1" dirty="0" err="1" smtClean="0">
                <a:latin typeface="Arial Black" pitchFamily="34" charset="0"/>
              </a:rPr>
              <a:t>Крымоведение</a:t>
            </a:r>
            <a:r>
              <a:rPr lang="ru-RU" b="1" i="1" dirty="0" smtClean="0">
                <a:latin typeface="Arial Black" pitchFamily="34" charset="0"/>
              </a:rPr>
              <a:t>, 6 класс</a:t>
            </a:r>
            <a:endParaRPr lang="ru-RU" b="1" i="1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blinds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554" y="228600"/>
            <a:ext cx="5329246" cy="842946"/>
          </a:xfrm>
        </p:spPr>
        <p:txBody>
          <a:bodyPr/>
          <a:lstStyle/>
          <a:p>
            <a:pPr algn="r"/>
            <a:r>
              <a:rPr lang="ru-RU" sz="2800" i="1" dirty="0" smtClean="0">
                <a:solidFill>
                  <a:srgbClr val="FF0000"/>
                </a:solidFill>
              </a:rPr>
              <a:t>Закрепление по теме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1400172"/>
          </a:xfrm>
        </p:spPr>
        <p:txBody>
          <a:bodyPr/>
          <a:lstStyle/>
          <a:p>
            <a:r>
              <a:rPr lang="ru-RU" b="1" i="1" dirty="0" smtClean="0"/>
              <a:t>Какие полезные ископаемые добываются в Крыму?</a:t>
            </a:r>
            <a:endParaRPr lang="ru-RU" b="1" i="1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785786" y="2428868"/>
            <a:ext cx="822960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•"/>
              <a:tabLst/>
              <a:defRPr/>
            </a:pPr>
            <a:r>
              <a:rPr kumimoji="0" lang="ru-RU" sz="3200" b="1" i="1" u="sng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полезные ископаемые Крыма:</a:t>
            </a:r>
            <a:endParaRPr lang="ru-RU" sz="3200" b="1" i="1" u="sng" kern="0" dirty="0" smtClean="0">
              <a:solidFill>
                <a:srgbClr val="FFFF00"/>
              </a:solidFill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</a:pPr>
            <a:r>
              <a:rPr lang="ru-RU" sz="3200" dirty="0" smtClean="0">
                <a:solidFill>
                  <a:srgbClr val="FFFF00"/>
                </a:solidFill>
              </a:rPr>
              <a:t>   железная руда, известняки, природный газ, полудрагоценные камни, соль, минеральные воды.</a:t>
            </a:r>
            <a:endParaRPr kumimoji="0" lang="ru-RU" sz="32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 descr="https://oblast45.ru/uploads/publications/14226/95990ffbd5c8768f14750f7ee731ce096b5a01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7093" y="3071810"/>
            <a:ext cx="2371187" cy="17269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Промышленность Крыма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357298"/>
            <a:ext cx="6715172" cy="5214974"/>
          </a:xfrm>
        </p:spPr>
        <p:txBody>
          <a:bodyPr/>
          <a:lstStyle/>
          <a:p>
            <a:r>
              <a:rPr lang="ru-RU" dirty="0" smtClean="0"/>
              <a:t>Промышленный комплекс Республики Крым – ведущий сектор экономики региона. Основу промышленности составляют </a:t>
            </a:r>
            <a:r>
              <a:rPr lang="ru-RU" u="sng" dirty="0" smtClean="0">
                <a:solidFill>
                  <a:srgbClr val="0ADDFA"/>
                </a:solidFill>
              </a:rPr>
              <a:t>пищевая,            химическая </a:t>
            </a:r>
            <a:r>
              <a:rPr lang="ru-RU" dirty="0" smtClean="0"/>
              <a:t>промышленности, </a:t>
            </a:r>
            <a:r>
              <a:rPr lang="ru-RU" u="sng" dirty="0" smtClean="0">
                <a:solidFill>
                  <a:srgbClr val="0ADDFA"/>
                </a:solidFill>
              </a:rPr>
              <a:t>машиностроение,</a:t>
            </a:r>
            <a:r>
              <a:rPr lang="ru-RU" dirty="0" smtClean="0"/>
              <a:t> в том числе </a:t>
            </a:r>
            <a:r>
              <a:rPr lang="ru-RU" u="sng" dirty="0" smtClean="0">
                <a:solidFill>
                  <a:srgbClr val="0ADDFA"/>
                </a:solidFill>
              </a:rPr>
              <a:t>судостроение</a:t>
            </a:r>
            <a:r>
              <a:rPr lang="ru-RU" dirty="0" smtClean="0"/>
              <a:t>, а также </a:t>
            </a:r>
            <a:r>
              <a:rPr lang="ru-RU" u="sng" dirty="0" smtClean="0">
                <a:solidFill>
                  <a:srgbClr val="0ADDFA"/>
                </a:solidFill>
              </a:rPr>
              <a:t>поставка электроэнергии, газа</a:t>
            </a:r>
            <a:r>
              <a:rPr lang="ru-RU" dirty="0" smtClean="0"/>
              <a:t>, пара и кондиционированного воздуха. </a:t>
            </a:r>
            <a:endParaRPr lang="ru-RU" dirty="0"/>
          </a:p>
        </p:txBody>
      </p:sp>
      <p:pic>
        <p:nvPicPr>
          <p:cNvPr id="160774" name="Picture 6" descr="http://www.objectiv.tv/news4/107611/photo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1336012"/>
            <a:ext cx="2262187" cy="1588148"/>
          </a:xfrm>
          <a:prstGeom prst="rect">
            <a:avLst/>
          </a:prstGeom>
          <a:noFill/>
        </p:spPr>
      </p:pic>
      <p:pic>
        <p:nvPicPr>
          <p:cNvPr id="160778" name="Picture 10" descr="http://www.seanews.com.tr/images/haberler/2011_05/63289/2009061115340649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4929198"/>
            <a:ext cx="2372280" cy="157163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0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0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214290"/>
            <a:ext cx="4572032" cy="722295"/>
          </a:xfrm>
        </p:spPr>
        <p:txBody>
          <a:bodyPr/>
          <a:lstStyle/>
          <a:p>
            <a:pPr algn="r"/>
            <a:r>
              <a:rPr lang="ru-RU" sz="2800" i="1" dirty="0" smtClean="0">
                <a:solidFill>
                  <a:srgbClr val="FF0000"/>
                </a:solidFill>
              </a:rPr>
              <a:t>Закрепление по теме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8715436" cy="5130817"/>
          </a:xfrm>
        </p:spPr>
        <p:txBody>
          <a:bodyPr/>
          <a:lstStyle/>
          <a:p>
            <a:r>
              <a:rPr lang="ru-RU" b="1" i="1" dirty="0" smtClean="0"/>
              <a:t>Какие отрасли промышленности развиты в Крыму?</a:t>
            </a:r>
          </a:p>
          <a:p>
            <a:pPr>
              <a:buNone/>
            </a:pPr>
            <a:endParaRPr lang="ru-RU" b="1" i="1" dirty="0" smtClean="0"/>
          </a:p>
          <a:p>
            <a:r>
              <a:rPr lang="ru-RU" dirty="0" smtClean="0"/>
              <a:t>Для промышленности Крыма характерны отрасли: </a:t>
            </a:r>
            <a:r>
              <a:rPr lang="ru-RU" u="sng" dirty="0" smtClean="0">
                <a:solidFill>
                  <a:srgbClr val="FFC000"/>
                </a:solidFill>
              </a:rPr>
              <a:t>пищевая,            химическая</a:t>
            </a:r>
            <a:r>
              <a:rPr lang="ru-RU" dirty="0" smtClean="0">
                <a:solidFill>
                  <a:srgbClr val="FFC000"/>
                </a:solidFill>
              </a:rPr>
              <a:t>, </a:t>
            </a:r>
            <a:r>
              <a:rPr lang="ru-RU" u="sng" dirty="0" smtClean="0">
                <a:solidFill>
                  <a:srgbClr val="FFC000"/>
                </a:solidFill>
              </a:rPr>
              <a:t>машиностроение,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smtClean="0"/>
              <a:t>в том числе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u="sng" dirty="0" smtClean="0">
                <a:solidFill>
                  <a:srgbClr val="FFC000"/>
                </a:solidFill>
              </a:rPr>
              <a:t>судостроение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smtClean="0"/>
              <a:t>а также </a:t>
            </a:r>
            <a:r>
              <a:rPr lang="ru-RU" u="sng" dirty="0" smtClean="0">
                <a:solidFill>
                  <a:srgbClr val="FFC000"/>
                </a:solidFill>
              </a:rPr>
              <a:t>поставка электроэнергии, газа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smtClean="0"/>
              <a:t>пара и кондиционированного воздуха. 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mosreg.ru/upload/iblock/2b1/1386551388_ag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572008"/>
            <a:ext cx="8786842" cy="2071702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2400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Равнинная часть занимает 78 % территории полуострова. Наиболее благоприятны для сельского хозяйства равнины центральной части Крыма, а также </a:t>
            </a:r>
            <a:r>
              <a:rPr lang="ru-RU" sz="2400" dirty="0" err="1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Тарханкутского</a:t>
            </a:r>
            <a:r>
              <a:rPr lang="ru-RU" sz="2400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 и Керченского полуостровов (до 90% заняты сельскохозяйственными угодьями). </a:t>
            </a:r>
            <a:endParaRPr lang="ru-RU" sz="2400" dirty="0">
              <a:solidFill>
                <a:schemeClr val="bg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4572000" y="142852"/>
            <a:ext cx="4429156" cy="571504"/>
          </a:xfrm>
          <a:prstGeom prst="rect">
            <a:avLst/>
          </a:prstGeom>
          <a:solidFill>
            <a:srgbClr val="05CAE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Ú"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Сельское хозяйство Крыма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>
                <a:solidFill>
                  <a:srgbClr val="FFFF00"/>
                </a:solidFill>
              </a:rPr>
              <a:t>Водообеспечение</a:t>
            </a:r>
            <a:r>
              <a:rPr lang="ru-RU" b="1" i="1" dirty="0" smtClean="0">
                <a:solidFill>
                  <a:srgbClr val="FFFF00"/>
                </a:solidFill>
              </a:rPr>
              <a:t> Крыма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05000"/>
            <a:ext cx="8072494" cy="4114800"/>
          </a:xfrm>
        </p:spPr>
        <p:txBody>
          <a:bodyPr/>
          <a:lstStyle/>
          <a:p>
            <a:r>
              <a:rPr lang="ru-RU" dirty="0" smtClean="0"/>
              <a:t>. В Крыму имеется 3 артезианских бассейна: </a:t>
            </a:r>
            <a:r>
              <a:rPr lang="ru-RU" dirty="0" err="1" smtClean="0"/>
              <a:t>Северо-Сивашский</a:t>
            </a:r>
            <a:r>
              <a:rPr lang="ru-RU" dirty="0" smtClean="0"/>
              <a:t>, Белогорский, </a:t>
            </a:r>
            <a:r>
              <a:rPr lang="ru-RU" dirty="0" err="1" smtClean="0"/>
              <a:t>Альминский</a:t>
            </a:r>
            <a:r>
              <a:rPr lang="ru-RU" dirty="0" smtClean="0"/>
              <a:t>, используемые для питьевого водоснабжения. Однако, в силу природных особенностей Крым обеспечивает свои потребности в воде за счет собственных ресурсов только на 16,5%.</a:t>
            </a:r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 noGrp="1"/>
          </p:cNvSpPr>
          <p:nvPr>
            <p:ph type="title"/>
          </p:nvPr>
        </p:nvSpPr>
        <p:spPr bwMode="auto">
          <a:xfrm>
            <a:off x="1714480" y="285728"/>
            <a:ext cx="7086600" cy="771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Ú"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Сельское хозяйство Крыма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000108"/>
            <a:ext cx="8143932" cy="5286412"/>
          </a:xfrm>
        </p:spPr>
        <p:txBody>
          <a:bodyPr/>
          <a:lstStyle/>
          <a:p>
            <a:r>
              <a:rPr lang="ru-RU" sz="2800" dirty="0" smtClean="0"/>
              <a:t>Несмотря на дефицит воды, климатические условия Крыма позволяют выращивать зерновые и зернобобовые, технические, кормовые, эфиромасличные  культуры, овощи, виноград, фрукты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(полеводство, овощеводство, садоводство, виноградарство).</a:t>
            </a:r>
          </a:p>
          <a:p>
            <a:r>
              <a:rPr lang="ru-RU" sz="2800" dirty="0" smtClean="0"/>
              <a:t>Животноводство Республики Крым традиционно специализируется на производстве мяса, молока, яиц и шерсти </a:t>
            </a: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</a:rPr>
              <a:t>(животноводство и птицеводство). </a:t>
            </a:r>
            <a:endParaRPr lang="ru-RU" sz="2800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2DEFA"/>
                </a:solidFill>
              </a:rPr>
              <a:t>Рыболовство </a:t>
            </a:r>
            <a:endParaRPr lang="ru-RU" dirty="0">
              <a:solidFill>
                <a:srgbClr val="12DEFA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1988" y="1905000"/>
            <a:ext cx="7772400" cy="1809752"/>
          </a:xfrm>
        </p:spPr>
        <p:txBody>
          <a:bodyPr/>
          <a:lstStyle/>
          <a:p>
            <a:r>
              <a:rPr lang="ru-RU" dirty="0" smtClean="0"/>
              <a:t>Крым издавна специализируется на добыче, переработке и реализации рыбной продукции.</a:t>
            </a:r>
            <a:endParaRPr lang="ru-RU" dirty="0"/>
          </a:p>
        </p:txBody>
      </p:sp>
      <p:pic>
        <p:nvPicPr>
          <p:cNvPr id="142338" name="Picture 2" descr="http://www.stihi.ru/pics/2015/04/18/4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643314"/>
            <a:ext cx="3857652" cy="2454431"/>
          </a:xfrm>
          <a:prstGeom prst="rect">
            <a:avLst/>
          </a:prstGeom>
          <a:noFill/>
        </p:spPr>
      </p:pic>
      <p:pic>
        <p:nvPicPr>
          <p:cNvPr id="142340" name="Picture 4" descr="http://www.reisenews-online.de/wp-content/uploads/2011/07/industrieller-fischfa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643314"/>
            <a:ext cx="3753129" cy="246856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8715436" cy="5130817"/>
          </a:xfrm>
        </p:spPr>
        <p:txBody>
          <a:bodyPr/>
          <a:lstStyle/>
          <a:p>
            <a:r>
              <a:rPr lang="ru-RU" b="1" i="1" dirty="0" smtClean="0"/>
              <a:t>Какие направления в сельском хозяйстве характерны для Крыма?</a:t>
            </a:r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r>
              <a:rPr lang="ru-RU" b="1" u="sng" dirty="0" smtClean="0">
                <a:solidFill>
                  <a:srgbClr val="0070C0"/>
                </a:solidFill>
              </a:rPr>
              <a:t>Для с/</a:t>
            </a:r>
            <a:r>
              <a:rPr lang="ru-RU" b="1" u="sng" dirty="0" err="1" smtClean="0">
                <a:solidFill>
                  <a:srgbClr val="0070C0"/>
                </a:solidFill>
              </a:rPr>
              <a:t>х</a:t>
            </a:r>
            <a:r>
              <a:rPr lang="ru-RU" b="1" u="sng" dirty="0" smtClean="0">
                <a:solidFill>
                  <a:srgbClr val="0070C0"/>
                </a:solidFill>
              </a:rPr>
              <a:t> Крыма характерны отрасли: </a:t>
            </a:r>
          </a:p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полеводство, </a:t>
            </a:r>
          </a:p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овощеводство, </a:t>
            </a:r>
          </a:p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виноградарство,</a:t>
            </a:r>
          </a:p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садоводство </a:t>
            </a: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животноводство, </a:t>
            </a: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птицеводство</a:t>
            </a:r>
            <a:r>
              <a:rPr lang="ru-RU" sz="3200" b="1" dirty="0" smtClean="0"/>
              <a:t> 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214290"/>
            <a:ext cx="4572032" cy="722295"/>
          </a:xfrm>
        </p:spPr>
        <p:txBody>
          <a:bodyPr/>
          <a:lstStyle/>
          <a:p>
            <a:pPr algn="r"/>
            <a:r>
              <a:rPr lang="ru-RU" sz="2800" i="1" dirty="0" smtClean="0">
                <a:solidFill>
                  <a:srgbClr val="FF0000"/>
                </a:solidFill>
              </a:rPr>
              <a:t>Закрепление по теме</a:t>
            </a:r>
            <a:endParaRPr lang="ru-RU" sz="2800" dirty="0"/>
          </a:p>
        </p:txBody>
      </p:sp>
      <p:pic>
        <p:nvPicPr>
          <p:cNvPr id="4" name="Picture 2" descr="https://cdnimg.rg.ru/pril/article/96/68/28/Crym_kopi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839637"/>
            <a:ext cx="4786346" cy="358975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28600"/>
            <a:ext cx="8062938" cy="70007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Санаторно-курортный Крым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00108"/>
            <a:ext cx="8058152" cy="3829048"/>
          </a:xfrm>
        </p:spPr>
        <p:txBody>
          <a:bodyPr/>
          <a:lstStyle/>
          <a:p>
            <a:r>
              <a:rPr lang="ru-RU" dirty="0" smtClean="0"/>
              <a:t> Горный Крым (22 % территории). Из-за небольшой высоты горы усиливают лечебное значение воздуха климатических курортов. В горах располагаются </a:t>
            </a:r>
            <a:r>
              <a:rPr lang="ru-RU" u="sng" dirty="0" smtClean="0">
                <a:solidFill>
                  <a:srgbClr val="FFFF00"/>
                </a:solidFill>
              </a:rPr>
              <a:t>санатории</a:t>
            </a:r>
            <a:r>
              <a:rPr lang="ru-RU" dirty="0" smtClean="0"/>
              <a:t>, где легче поддаются лечению </a:t>
            </a:r>
            <a:r>
              <a:rPr lang="ru-RU" dirty="0" err="1" smtClean="0"/>
              <a:t>сердечно-сосудистые</a:t>
            </a:r>
            <a:r>
              <a:rPr lang="ru-RU" dirty="0" smtClean="0"/>
              <a:t>, нервные заболевания и туберкулез.</a:t>
            </a:r>
            <a:endParaRPr lang="ru-RU" dirty="0"/>
          </a:p>
        </p:txBody>
      </p:sp>
      <p:pic>
        <p:nvPicPr>
          <p:cNvPr id="5" name="Picture 2" descr="http://yalta.co/dostoprimechatelnosti/images/ayvazovskoe/ayvazovskoe0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2090" y="4500570"/>
            <a:ext cx="3627562" cy="2038911"/>
          </a:xfrm>
          <a:prstGeom prst="rect">
            <a:avLst/>
          </a:prstGeom>
          <a:noFill/>
        </p:spPr>
      </p:pic>
      <p:pic>
        <p:nvPicPr>
          <p:cNvPr id="2052" name="Picture 4" descr="http://yalta.co/dostoprimechatelnosti/images/ayvazovskoe/ayvazovskoe00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500570"/>
            <a:ext cx="3558804" cy="200026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5595958" cy="14478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Туризм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62820" name="Picture 4" descr="https://i0.wp.com/topnewsrussia.ru/wp-content/uploads/2017/02/Krasivyj-Krym.jpg?resize=1000%2C6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8929718" cy="2643206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Прекрасный климат, солнце, море, многочисленные достопримечательности горный воздух, красота природы Крыма способствуют развитию туристической 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               отрасли на полуострове.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6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70" name="Picture 6" descr="https://im2-tub-ru.yandex.net/i?id=3906792b1d404abfc0c4e24969acaa1c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577296" cy="2071702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Крым - полуостров, богато наделенный природными ресурсами. Географическое положение </a:t>
            </a:r>
            <a:r>
              <a:rPr lang="ru-RU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и климат определяют </a:t>
            </a:r>
            <a:r>
              <a:rPr lang="ru-RU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многие благоприятные условия крымской земли</a:t>
            </a:r>
            <a:r>
              <a:rPr lang="ru-RU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 descr="http://crymnash.ru/wp-content/uploads/2016/05/pohod-v-krym-v-mae_rezul-tat_rezul-tat-768x5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00438"/>
            <a:ext cx="4357718" cy="3183177"/>
          </a:xfrm>
          <a:prstGeom prst="rect">
            <a:avLst/>
          </a:prstGeom>
          <a:noFill/>
        </p:spPr>
      </p:pic>
      <p:pic>
        <p:nvPicPr>
          <p:cNvPr id="161796" name="Picture 4" descr="https://im3-tub-ru.yandex.net/i?id=5248406de8134c59fabe2263aba7f040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500438"/>
            <a:ext cx="4286280" cy="3214710"/>
          </a:xfrm>
          <a:prstGeom prst="rect">
            <a:avLst/>
          </a:prstGeom>
          <a:noFill/>
        </p:spPr>
      </p:pic>
      <p:pic>
        <p:nvPicPr>
          <p:cNvPr id="161798" name="Picture 6" descr="http://belfitness.by/images/articles/organizaciya-peshexodn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571480"/>
            <a:ext cx="4226179" cy="2814636"/>
          </a:xfrm>
          <a:prstGeom prst="rect">
            <a:avLst/>
          </a:prstGeom>
          <a:noFill/>
        </p:spPr>
      </p:pic>
      <p:pic>
        <p:nvPicPr>
          <p:cNvPr id="161800" name="Picture 8" descr="http://wildcrimea.com/plugins/mainpage/templates/skin/default/img/portfolio/bigs/hardrock/den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571480"/>
            <a:ext cx="4148108" cy="276540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 descr="http://eurotourist.club/img/forum/33627016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73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7086600" cy="642942"/>
          </a:xfrm>
        </p:spPr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</a:rPr>
              <a:t>Природный потенциал Крыма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785794"/>
            <a:ext cx="7981978" cy="4810148"/>
          </a:xfrm>
        </p:spPr>
        <p:txBody>
          <a:bodyPr/>
          <a:lstStyle/>
          <a:p>
            <a:r>
              <a:rPr lang="ru-RU" sz="2400" dirty="0" smtClean="0"/>
              <a:t>Пограничное и </a:t>
            </a:r>
            <a:r>
              <a:rPr lang="ru-RU" sz="2400" dirty="0" err="1" smtClean="0"/>
              <a:t>полуизолированное</a:t>
            </a:r>
            <a:r>
              <a:rPr lang="ru-RU" sz="2400" dirty="0" smtClean="0"/>
              <a:t> положение Крыма обеспечивает его большое флористическое разнообразие. Крым – один из восьми европейских регионов, признанных МСОП мировыми центрами разнообразия растений. Современная флора полуострова насчитывает 2775 видов высших растений, из них 10% </a:t>
            </a:r>
            <a:r>
              <a:rPr lang="ru-RU" sz="2400" dirty="0" err="1" smtClean="0"/>
              <a:t>эндемичны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2" name="Picture 4" descr="https://im2-tub-ru.yandex.net/i?id=daf53abcd4a911f29abd411e08f77fe4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00694" y="142852"/>
            <a:ext cx="3643306" cy="4857784"/>
          </a:xfrm>
        </p:spPr>
        <p:txBody>
          <a:bodyPr/>
          <a:lstStyle/>
          <a:p>
            <a:r>
              <a:rPr lang="ru-RU" sz="2400" dirty="0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Лесами покрыто примерно 12% территории полуострова. Из 21 – 11 природных парков, в том числе </a:t>
            </a:r>
            <a:r>
              <a:rPr lang="ru-RU" sz="2400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Алупкинский</a:t>
            </a:r>
            <a:r>
              <a:rPr lang="ru-RU" sz="2400" dirty="0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, Гурзуфский, </a:t>
            </a:r>
            <a:r>
              <a:rPr lang="ru-RU" sz="2400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Ливадийский</a:t>
            </a:r>
            <a:r>
              <a:rPr lang="ru-RU" sz="2400" dirty="0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, Массандровский, </a:t>
            </a:r>
            <a:r>
              <a:rPr lang="ru-RU" sz="2400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Форосский</a:t>
            </a:r>
            <a:r>
              <a:rPr lang="ru-RU" sz="2400" dirty="0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 объявлены памятниками садово-парковой культуры и искусства</a:t>
            </a:r>
            <a:r>
              <a:rPr lang="ru-RU" sz="240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5524520" cy="84294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ПЗФ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Крыма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8643998" cy="4929222"/>
          </a:xfrm>
        </p:spPr>
        <p:txBody>
          <a:bodyPr/>
          <a:lstStyle/>
          <a:p>
            <a:r>
              <a:rPr lang="ru-RU" b="1" dirty="0" smtClean="0"/>
              <a:t>Площадь объектов природно-заповедного фонда (</a:t>
            </a:r>
            <a:r>
              <a:rPr lang="ru-RU" dirty="0" smtClean="0"/>
              <a:t>196 объектов) </a:t>
            </a:r>
            <a:r>
              <a:rPr lang="ru-RU" b="1" dirty="0" smtClean="0"/>
              <a:t>составляет примерно 8,5% (</a:t>
            </a:r>
            <a:r>
              <a:rPr lang="ru-RU" dirty="0" smtClean="0"/>
              <a:t>220 тыс. га) </a:t>
            </a:r>
            <a:r>
              <a:rPr lang="ru-RU" b="1" dirty="0" smtClean="0"/>
              <a:t>площади Крыма. </a:t>
            </a:r>
          </a:p>
          <a:p>
            <a:r>
              <a:rPr lang="ru-RU" b="1" dirty="0" smtClean="0"/>
              <a:t>На </a:t>
            </a: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территории Крыма расположены 6 государственных заповедников: Крымский и </a:t>
            </a:r>
            <a:r>
              <a:rPr lang="ru-RU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Карадагский</a:t>
            </a: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заповедники, Ялтинский </a:t>
            </a:r>
            <a:r>
              <a:rPr lang="ru-RU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горно-лесной</a:t>
            </a: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заповедник, заповедник «Мыс </a:t>
            </a:r>
            <a:r>
              <a:rPr lang="ru-RU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Мартьян</a:t>
            </a: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», </a:t>
            </a:r>
            <a:r>
              <a:rPr lang="ru-RU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Опукский</a:t>
            </a: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ru-RU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Казантипский</a:t>
            </a: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1988" y="1905000"/>
            <a:ext cx="7772400" cy="3809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1316" name="Picture 4" descr="https://ds02.infourok.ru/uploads/ex/12f9/00019998-3e58d61d/img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214290"/>
            <a:ext cx="4572032" cy="722295"/>
          </a:xfrm>
        </p:spPr>
        <p:txBody>
          <a:bodyPr>
            <a:normAutofit fontScale="90000"/>
          </a:bodyPr>
          <a:lstStyle/>
          <a:p>
            <a:pPr algn="r"/>
            <a:r>
              <a:rPr lang="ru-RU" sz="2800" i="1" dirty="0" smtClean="0">
                <a:solidFill>
                  <a:srgbClr val="FFC000"/>
                </a:solidFill>
              </a:rPr>
              <a:t>Закрепление по теме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00108"/>
            <a:ext cx="8143932" cy="5130817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Как  используется человеком природный ресурс Крыма?</a:t>
            </a:r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Природный ресурс Крыма используется для развития : 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санаторно-курортного лечения</a:t>
            </a:r>
            <a:r>
              <a:rPr lang="ru-RU" sz="3200" dirty="0" smtClean="0">
                <a:solidFill>
                  <a:srgbClr val="0070C0"/>
                </a:solidFill>
              </a:rPr>
              <a:t>, 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туризма, 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создания природно-заповедного фонда. </a:t>
            </a:r>
          </a:p>
          <a:p>
            <a:pPr>
              <a:buNone/>
            </a:pP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90466" name="Picture 2" descr="https://ac4fa7708134a70c34d3-66da2307b23609a8f8a6d8a13d2f16e2.ssl.cf1.rackcdn.com/626/5/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572008"/>
            <a:ext cx="2768551" cy="155731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086600" cy="62863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ИТОГИ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14488"/>
            <a:ext cx="8143932" cy="4643470"/>
          </a:xfrm>
        </p:spPr>
        <p:txBody>
          <a:bodyPr/>
          <a:lstStyle/>
          <a:p>
            <a:r>
              <a:rPr lang="ru-RU" sz="4800" dirty="0" smtClean="0"/>
              <a:t>Что узнали на уроке?</a:t>
            </a:r>
            <a:endParaRPr lang="ru-RU" sz="4800" dirty="0"/>
          </a:p>
        </p:txBody>
      </p:sp>
      <p:pic>
        <p:nvPicPr>
          <p:cNvPr id="5126" name="Picture 6" descr="http://liubavyshka.ru/_ph/4/2/35745817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214686"/>
            <a:ext cx="1081084" cy="1081085"/>
          </a:xfrm>
          <a:prstGeom prst="rect">
            <a:avLst/>
          </a:prstGeom>
          <a:noFill/>
        </p:spPr>
      </p:pic>
      <p:pic>
        <p:nvPicPr>
          <p:cNvPr id="5128" name="Picture 8" descr="Смайлы Эмоци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669184"/>
            <a:ext cx="2286016" cy="196949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1988" y="1905000"/>
            <a:ext cx="7772400" cy="2316088"/>
          </a:xfrm>
        </p:spPr>
        <p:txBody>
          <a:bodyPr/>
          <a:lstStyle/>
          <a:p>
            <a:r>
              <a:rPr lang="ru-RU" dirty="0" smtClean="0"/>
              <a:t>Узнать из различных информационных источников о промышленных предприятиях своего района, города.</a:t>
            </a:r>
            <a:endParaRPr lang="ru-RU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Рисунок 6" descr="bbede0006c530d485ca772fc67e59d7f[1]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36688" y="4000504"/>
            <a:ext cx="1200446" cy="1571636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3" name="Picture 5" descr="20060731224210514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4000504"/>
            <a:ext cx="1794843" cy="1643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736988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0325" y="364331"/>
            <a:ext cx="7489825" cy="1582738"/>
          </a:xfrm>
        </p:spPr>
        <p:txBody>
          <a:bodyPr/>
          <a:lstStyle/>
          <a:p>
            <a:r>
              <a:rPr lang="ru-RU" sz="2800" b="1" dirty="0">
                <a:effectLst/>
              </a:rPr>
              <a:t>               </a:t>
            </a:r>
            <a:r>
              <a:rPr lang="ru-RU" sz="2400" b="1" dirty="0">
                <a:effectLst/>
              </a:rPr>
              <a:t>АВТОР ПРОЕКТА</a:t>
            </a:r>
            <a:br>
              <a:rPr lang="ru-RU" sz="2400" b="1" dirty="0">
                <a:effectLst/>
              </a:rPr>
            </a:br>
            <a:r>
              <a:rPr lang="ru-RU" sz="2400" b="1" dirty="0" smtClean="0">
                <a:effectLst/>
              </a:rPr>
              <a:t>«</a:t>
            </a:r>
            <a:r>
              <a:rPr lang="ru-RU" sz="2400" b="1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Экономический и природно-ресурсный потенциал Республики Крым</a:t>
            </a:r>
            <a:r>
              <a:rPr lang="ru-RU" sz="2400" b="1" dirty="0" smtClean="0">
                <a:effectLst/>
              </a:rPr>
              <a:t>» (урок</a:t>
            </a:r>
            <a:r>
              <a:rPr lang="ru-RU" sz="2400" b="1" dirty="0">
                <a:effectLst/>
              </a:rPr>
              <a:t/>
            </a:r>
            <a:br>
              <a:rPr lang="ru-RU" sz="2400" b="1" dirty="0">
                <a:effectLst/>
              </a:rPr>
            </a:br>
            <a:r>
              <a:rPr lang="ru-RU" sz="2400" b="1" dirty="0">
                <a:effectLst/>
              </a:rPr>
              <a:t>        </a:t>
            </a:r>
            <a:r>
              <a:rPr lang="ru-RU" sz="2400" b="1" dirty="0" err="1" smtClean="0">
                <a:effectLst/>
              </a:rPr>
              <a:t>крымоведения</a:t>
            </a:r>
            <a:r>
              <a:rPr lang="ru-RU" sz="2400" b="1" dirty="0" smtClean="0">
                <a:effectLst/>
              </a:rPr>
              <a:t>, 6 </a:t>
            </a:r>
            <a:r>
              <a:rPr lang="ru-RU" sz="2400" b="1" dirty="0">
                <a:effectLst/>
              </a:rPr>
              <a:t>класс)</a:t>
            </a:r>
            <a:r>
              <a:rPr lang="ru-RU" sz="2800" b="1" dirty="0">
                <a:effectLst/>
              </a:rPr>
              <a:t/>
            </a:r>
            <a:br>
              <a:rPr lang="ru-RU" sz="2800" b="1" dirty="0">
                <a:effectLst/>
              </a:rPr>
            </a:br>
            <a:endParaRPr lang="ru-RU" sz="2800" b="1" dirty="0">
              <a:effectLst/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349500"/>
            <a:ext cx="8064500" cy="4248150"/>
          </a:xfrm>
        </p:spPr>
        <p:txBody>
          <a:bodyPr/>
          <a:lstStyle/>
          <a:p>
            <a:pPr algn="ctr"/>
            <a:r>
              <a:rPr lang="ru-RU" b="1" dirty="0">
                <a:latin typeface="Arial" charset="0"/>
              </a:rPr>
              <a:t>Могильная Н. А., </a:t>
            </a:r>
          </a:p>
          <a:p>
            <a:pPr algn="ctr">
              <a:buFont typeface="Wingdings" pitchFamily="2" charset="2"/>
              <a:buNone/>
            </a:pPr>
            <a:r>
              <a:rPr lang="ru-RU" b="1" dirty="0">
                <a:latin typeface="Arial" charset="0"/>
              </a:rPr>
              <a:t>   преподаватель </a:t>
            </a:r>
            <a:r>
              <a:rPr lang="ru-RU" b="1" dirty="0" err="1" smtClean="0">
                <a:latin typeface="Arial" charset="0"/>
              </a:rPr>
              <a:t>крымоведения</a:t>
            </a:r>
            <a:r>
              <a:rPr lang="ru-RU" b="1" dirty="0" smtClean="0">
                <a:latin typeface="Arial" charset="0"/>
              </a:rPr>
              <a:t> </a:t>
            </a:r>
            <a:endParaRPr lang="ru-RU" b="1" dirty="0">
              <a:latin typeface="Arial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b="1" dirty="0" smtClean="0">
                <a:latin typeface="Arial" charset="0"/>
              </a:rPr>
              <a:t>ГБОУ РК </a:t>
            </a:r>
            <a:r>
              <a:rPr lang="ru-RU" b="1" dirty="0">
                <a:latin typeface="Arial" charset="0"/>
              </a:rPr>
              <a:t>«КУВКИ лицей </a:t>
            </a:r>
            <a:r>
              <a:rPr lang="ru-RU" b="1" dirty="0" smtClean="0">
                <a:latin typeface="Arial" charset="0"/>
              </a:rPr>
              <a:t>искусств»</a:t>
            </a:r>
            <a:endParaRPr lang="ru-RU" b="1" dirty="0">
              <a:latin typeface="Arial" charset="0"/>
            </a:endParaRPr>
          </a:p>
          <a:p>
            <a:pPr algn="ctr">
              <a:buFont typeface="Wingdings" pitchFamily="2" charset="2"/>
              <a:buNone/>
            </a:pPr>
            <a:endParaRPr lang="ru-RU" b="1" dirty="0">
              <a:latin typeface="Arial" charset="0"/>
            </a:endParaRPr>
          </a:p>
          <a:p>
            <a:pPr algn="ctr">
              <a:buFont typeface="Wingdings" pitchFamily="2" charset="2"/>
              <a:buNone/>
            </a:pPr>
            <a:endParaRPr lang="ru-RU" b="1" dirty="0">
              <a:latin typeface="Arial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b="1" dirty="0">
                <a:latin typeface="Arial" charset="0"/>
              </a:rPr>
              <a:t>Керчь</a:t>
            </a:r>
            <a:r>
              <a:rPr lang="ru-RU" b="1">
                <a:latin typeface="Arial" charset="0"/>
              </a:rPr>
              <a:t>, </a:t>
            </a:r>
            <a:r>
              <a:rPr lang="ru-RU" b="1" smtClean="0">
                <a:latin typeface="Arial" charset="0"/>
              </a:rPr>
              <a:t>2017 </a:t>
            </a:r>
            <a:r>
              <a:rPr lang="ru-RU" b="1" dirty="0">
                <a:latin typeface="Arial" charset="0"/>
              </a:rPr>
              <a:t>г</a:t>
            </a:r>
          </a:p>
          <a:p>
            <a:endParaRPr lang="ru-RU" dirty="0"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ru-RU" dirty="0"/>
          </a:p>
        </p:txBody>
      </p:sp>
      <p:pic>
        <p:nvPicPr>
          <p:cNvPr id="141316" name="Picture 4" descr="J028357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60350"/>
            <a:ext cx="1314450" cy="895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3222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0" fill="hold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0" fill="hold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0" fill="hold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0" fill="hold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0" fill="hold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0" fill="hold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0" fill="hold"/>
                                        <p:tgtEl>
                                          <p:spTgt spid="141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0" fill="hold"/>
                                        <p:tgtEl>
                                          <p:spTgt spid="141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4" grpId="0"/>
      <p:bldP spid="141315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5214950"/>
            <a:ext cx="7772400" cy="1376354"/>
          </a:xfrm>
        </p:spPr>
        <p:txBody>
          <a:bodyPr/>
          <a:lstStyle/>
          <a:p>
            <a:r>
              <a:rPr lang="ru-RU" sz="2400" dirty="0" smtClean="0"/>
              <a:t>Общая площадь Республики Крым 26,1 тыс. кв. км, или 0,16% территории Российской Федерации. Протяженность с запада на восток – 360 км, с севера на юг – 180 км. </a:t>
            </a:r>
            <a:endParaRPr lang="ru-RU" sz="2400" dirty="0"/>
          </a:p>
        </p:txBody>
      </p:sp>
      <p:pic>
        <p:nvPicPr>
          <p:cNvPr id="4" name="Picture 2" descr="http://www.sto-dorog.ru/media/_File/maps/95734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09336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228600"/>
            <a:ext cx="4543428" cy="700070"/>
          </a:xfrm>
        </p:spPr>
        <p:txBody>
          <a:bodyPr/>
          <a:lstStyle/>
          <a:p>
            <a:pPr algn="r"/>
            <a:r>
              <a:rPr lang="ru-RU" sz="3200" i="1" dirty="0" smtClean="0">
                <a:solidFill>
                  <a:srgbClr val="FF0000"/>
                </a:solidFill>
              </a:rPr>
              <a:t>Закрепление по теме</a:t>
            </a:r>
            <a:endParaRPr lang="ru-RU" sz="3200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285860"/>
            <a:ext cx="7772400" cy="2214578"/>
          </a:xfrm>
        </p:spPr>
        <p:txBody>
          <a:bodyPr/>
          <a:lstStyle/>
          <a:p>
            <a:r>
              <a:rPr lang="ru-RU" i="1" dirty="0" smtClean="0">
                <a:latin typeface="Arial Black" pitchFamily="34" charset="0"/>
              </a:rPr>
              <a:t>Что определяет благоприятные условия для развития Крымского полуострова?</a:t>
            </a:r>
            <a:endParaRPr lang="ru-RU" i="1" dirty="0">
              <a:latin typeface="Arial Black" pitchFamily="34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785786" y="3571876"/>
            <a:ext cx="757716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•"/>
              <a:tabLst/>
              <a:defRPr/>
            </a:pPr>
            <a:r>
              <a:rPr kumimoji="0" lang="ru-RU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Географическое положение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</a:t>
            </a:r>
            <a:r>
              <a:rPr kumimoji="0" lang="ru-RU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климат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определяют многие благоприятные условия крымской земли.</a:t>
            </a:r>
          </a:p>
        </p:txBody>
      </p:sp>
      <p:pic>
        <p:nvPicPr>
          <p:cNvPr id="5" name="Picture 3" descr="20060718170230447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85728"/>
            <a:ext cx="1189038" cy="100012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4" name="Picture 4" descr="http://xn--d1acimmaskq.xn--p1ai/photo/4a/4a3d5209f1f56a39d27c0223ed097b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52"/>
            <a:ext cx="8572528" cy="171451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Истинное богатство полуострова - это его земельные, климатические, рекреационные ресурсы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357166"/>
            <a:ext cx="7515228" cy="92867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Полезные ископаемые Крыма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6215106" cy="535785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Полезные ископаемые представлены железными рудами, </a:t>
            </a: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также месторождениями строительных материалов и флюсовых известняков (Балаклава, горный массив </a:t>
            </a:r>
            <a:r>
              <a:rPr lang="ru-RU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Агармыш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др.), </a:t>
            </a:r>
            <a:endParaRPr lang="ru-RU" dirty="0"/>
          </a:p>
        </p:txBody>
      </p:sp>
      <p:pic>
        <p:nvPicPr>
          <p:cNvPr id="4" name="Picture 2" descr="C:\Documents and Settings\Admin\Рабочий стол\ракушечн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4357694"/>
            <a:ext cx="1874537" cy="1643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Admin\Рабочий стол\4724102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5214950"/>
            <a:ext cx="2000249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www.sevstone.ru/userfiles/Image/5karbonat-4siderit-zavetno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214422"/>
            <a:ext cx="1732461" cy="159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Фотография минерала Месселит, Анапаит, Барит. 2-й Черноморский карьер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2428868"/>
            <a:ext cx="1755566" cy="138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85728"/>
            <a:ext cx="7772400" cy="1643074"/>
          </a:xfrm>
        </p:spPr>
        <p:txBody>
          <a:bodyPr/>
          <a:lstStyle/>
          <a:p>
            <a:r>
              <a:rPr lang="ru-RU" dirty="0" smtClean="0"/>
              <a:t>месторождениями (43 месторождения) природного газа на шельфе Азова,</a:t>
            </a:r>
            <a:endParaRPr lang="ru-RU" dirty="0"/>
          </a:p>
        </p:txBody>
      </p:sp>
      <p:pic>
        <p:nvPicPr>
          <p:cNvPr id="136194" name="Picture 2" descr="http://kievan-rus.ru/wp-content/uploads/2015/03/1359294137_12-m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64"/>
            <a:ext cx="8927900" cy="451975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1988" y="1071546"/>
            <a:ext cx="5053020" cy="5500726"/>
          </a:xfrm>
        </p:spPr>
        <p:txBody>
          <a:bodyPr/>
          <a:lstStyle/>
          <a:p>
            <a:r>
              <a:rPr lang="ru-RU" dirty="0" smtClean="0"/>
              <a:t>соляными богатствами Сиваша и озера </a:t>
            </a:r>
            <a:r>
              <a:rPr lang="ru-RU" dirty="0" err="1" smtClean="0"/>
              <a:t>Сасык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В районе Карадага есть месторождения полудрагоценных камней (сердоликов, агатов, парчовой и пейзажной яшмы, </a:t>
            </a:r>
            <a:r>
              <a:rPr lang="ru-RU" smtClean="0"/>
              <a:t>ювелирного </a:t>
            </a:r>
            <a:r>
              <a:rPr lang="ru-RU" smtClean="0"/>
              <a:t>гагата). </a:t>
            </a: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5140" y="3286124"/>
            <a:ext cx="2143140" cy="160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9322" y="4500570"/>
            <a:ext cx="206751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C:\Documents and Settings\Admin\Рабочий стол\Jasper_pebble_600pix.jpg"/>
          <p:cNvPicPr>
            <a:picLocks noChangeAspect="1" noChangeArrowheads="1"/>
          </p:cNvPicPr>
          <p:nvPr/>
        </p:nvPicPr>
        <p:blipFill>
          <a:blip r:embed="rId4" cstate="print"/>
          <a:srcRect r="8977"/>
          <a:stretch>
            <a:fillRect/>
          </a:stretch>
        </p:blipFill>
        <p:spPr bwMode="auto">
          <a:xfrm>
            <a:off x="4572000" y="5286388"/>
            <a:ext cx="200026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Администратор\Desktop\c49077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857232"/>
            <a:ext cx="2928958" cy="2180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1905000"/>
            <a:ext cx="4505330" cy="41148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некоторых районах имеются минеральные и термальные воды, используемые в рекреационных и бальнеологических целях.</a:t>
            </a:r>
            <a:endParaRPr lang="ru-RU" dirty="0"/>
          </a:p>
        </p:txBody>
      </p:sp>
      <p:pic>
        <p:nvPicPr>
          <p:cNvPr id="5" name="Picture 4" descr="C:\Documents and Settings\Admin\Рабочий стол\vid-pikchi_org-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3538537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Business Plan">
  <a:themeElements>
    <a:clrScheme name="Business Plan 1">
      <a:dk1>
        <a:srgbClr val="000000"/>
      </a:dk1>
      <a:lt1>
        <a:srgbClr val="EAEAEA"/>
      </a:lt1>
      <a:dk2>
        <a:srgbClr val="00763B"/>
      </a:dk2>
      <a:lt2>
        <a:srgbClr val="FFFFCC"/>
      </a:lt2>
      <a:accent1>
        <a:srgbClr val="CC6600"/>
      </a:accent1>
      <a:accent2>
        <a:srgbClr val="FF9900"/>
      </a:accent2>
      <a:accent3>
        <a:srgbClr val="AABDAF"/>
      </a:accent3>
      <a:accent4>
        <a:srgbClr val="C8C8C8"/>
      </a:accent4>
      <a:accent5>
        <a:srgbClr val="E2B8AA"/>
      </a:accent5>
      <a:accent6>
        <a:srgbClr val="E78A00"/>
      </a:accent6>
      <a:hlink>
        <a:srgbClr val="CC3300"/>
      </a:hlink>
      <a:folHlink>
        <a:srgbClr val="71BB96"/>
      </a:folHlink>
    </a:clrScheme>
    <a:fontScheme name="Business Pl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usiness Plan 1">
        <a:dk1>
          <a:srgbClr val="000000"/>
        </a:dk1>
        <a:lt1>
          <a:srgbClr val="EAEAEA"/>
        </a:lt1>
        <a:dk2>
          <a:srgbClr val="00763B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AABDAF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71BB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Plan 2">
        <a:dk1>
          <a:srgbClr val="000000"/>
        </a:dk1>
        <a:lt1>
          <a:srgbClr val="FFFFFF"/>
        </a:lt1>
        <a:dk2>
          <a:srgbClr val="006633"/>
        </a:dk2>
        <a:lt2>
          <a:srgbClr val="FFFFFF"/>
        </a:lt2>
        <a:accent1>
          <a:srgbClr val="009999"/>
        </a:accent1>
        <a:accent2>
          <a:srgbClr val="8263A2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71BB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Plan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Plan 4">
        <a:dk1>
          <a:srgbClr val="271A0D"/>
        </a:dk1>
        <a:lt1>
          <a:srgbClr val="EAEAEA"/>
        </a:lt1>
        <a:dk2>
          <a:srgbClr val="996633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CAB8AD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CA956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Plan 5">
        <a:dk1>
          <a:srgbClr val="001428"/>
        </a:dk1>
        <a:lt1>
          <a:srgbClr val="DDDDDD"/>
        </a:lt1>
        <a:dk2>
          <a:srgbClr val="336699"/>
        </a:dk2>
        <a:lt2>
          <a:srgbClr val="CCFFCC"/>
        </a:lt2>
        <a:accent1>
          <a:srgbClr val="009999"/>
        </a:accent1>
        <a:accent2>
          <a:srgbClr val="8263A2"/>
        </a:accent2>
        <a:accent3>
          <a:srgbClr val="ADB8CA"/>
        </a:accent3>
        <a:accent4>
          <a:srgbClr val="BDBDBD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699BC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Recommending A Strategy">
  <a:themeElements>
    <a:clrScheme name="Recommending A Strategy 1">
      <a:dk1>
        <a:srgbClr val="009999"/>
      </a:dk1>
      <a:lt1>
        <a:srgbClr val="FFFFFF"/>
      </a:lt1>
      <a:dk2>
        <a:srgbClr val="000066"/>
      </a:dk2>
      <a:lt2>
        <a:srgbClr val="339966"/>
      </a:lt2>
      <a:accent1>
        <a:srgbClr val="00CC99"/>
      </a:accent1>
      <a:accent2>
        <a:srgbClr val="0099CC"/>
      </a:accent2>
      <a:accent3>
        <a:srgbClr val="AAAAB8"/>
      </a:accent3>
      <a:accent4>
        <a:srgbClr val="DADADA"/>
      </a:accent4>
      <a:accent5>
        <a:srgbClr val="AAE2CA"/>
      </a:accent5>
      <a:accent6>
        <a:srgbClr val="008AB9"/>
      </a:accent6>
      <a:hlink>
        <a:srgbClr val="336699"/>
      </a:hlink>
      <a:folHlink>
        <a:srgbClr val="B2B2B2"/>
      </a:folHlink>
    </a:clrScheme>
    <a:fontScheme name="Recommending A Strategy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ecommending A Strategy 1">
        <a:dk1>
          <a:srgbClr val="009999"/>
        </a:dk1>
        <a:lt1>
          <a:srgbClr val="FFFFFF"/>
        </a:lt1>
        <a:dk2>
          <a:srgbClr val="000066"/>
        </a:dk2>
        <a:lt2>
          <a:srgbClr val="339966"/>
        </a:lt2>
        <a:accent1>
          <a:srgbClr val="00CC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E2CA"/>
        </a:accent5>
        <a:accent6>
          <a:srgbClr val="008AB9"/>
        </a:accent6>
        <a:hlink>
          <a:srgbClr val="33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2">
        <a:dk1>
          <a:srgbClr val="000000"/>
        </a:dk1>
        <a:lt1>
          <a:srgbClr val="FFFFFF"/>
        </a:lt1>
        <a:dk2>
          <a:srgbClr val="009900"/>
        </a:dk2>
        <a:lt2>
          <a:srgbClr val="CC0000"/>
        </a:lt2>
        <a:accent1>
          <a:srgbClr val="CCCC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2D2DB9"/>
        </a:accent6>
        <a:hlink>
          <a:srgbClr val="00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ommending A Strateg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ommending A Strategy 4">
        <a:dk1>
          <a:srgbClr val="333399"/>
        </a:dk1>
        <a:lt1>
          <a:srgbClr val="FFFFCC"/>
        </a:lt1>
        <a:dk2>
          <a:srgbClr val="000000"/>
        </a:dk2>
        <a:lt2>
          <a:srgbClr val="0000FF"/>
        </a:lt2>
        <a:accent1>
          <a:srgbClr val="800000"/>
        </a:accent1>
        <a:accent2>
          <a:srgbClr val="3366CC"/>
        </a:accent2>
        <a:accent3>
          <a:srgbClr val="AAAAAA"/>
        </a:accent3>
        <a:accent4>
          <a:srgbClr val="DADAAE"/>
        </a:accent4>
        <a:accent5>
          <a:srgbClr val="C0AAAA"/>
        </a:accent5>
        <a:accent6>
          <a:srgbClr val="2D5CB9"/>
        </a:accent6>
        <a:hlink>
          <a:srgbClr val="FF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5">
        <a:dk1>
          <a:srgbClr val="CC3300"/>
        </a:dk1>
        <a:lt1>
          <a:srgbClr val="FFFFCC"/>
        </a:lt1>
        <a:dk2>
          <a:srgbClr val="000000"/>
        </a:dk2>
        <a:lt2>
          <a:srgbClr val="CC6600"/>
        </a:lt2>
        <a:accent1>
          <a:srgbClr val="993300"/>
        </a:accent1>
        <a:accent2>
          <a:srgbClr val="808000"/>
        </a:accent2>
        <a:accent3>
          <a:srgbClr val="AAAAAA"/>
        </a:accent3>
        <a:accent4>
          <a:srgbClr val="DADAAE"/>
        </a:accent4>
        <a:accent5>
          <a:srgbClr val="CAADAA"/>
        </a:accent5>
        <a:accent6>
          <a:srgbClr val="7373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6">
        <a:dk1>
          <a:srgbClr val="66CCFF"/>
        </a:dk1>
        <a:lt1>
          <a:srgbClr val="CCECFF"/>
        </a:lt1>
        <a:dk2>
          <a:srgbClr val="000000"/>
        </a:dk2>
        <a:lt2>
          <a:srgbClr val="9999FF"/>
        </a:lt2>
        <a:accent1>
          <a:srgbClr val="FFFFFF"/>
        </a:accent1>
        <a:accent2>
          <a:srgbClr val="99CCFF"/>
        </a:accent2>
        <a:accent3>
          <a:srgbClr val="AAAAAA"/>
        </a:accent3>
        <a:accent4>
          <a:srgbClr val="AEC9DA"/>
        </a:accent4>
        <a:accent5>
          <a:srgbClr val="FFFFFF"/>
        </a:accent5>
        <a:accent6>
          <a:srgbClr val="8AB9E7"/>
        </a:accent6>
        <a:hlink>
          <a:srgbClr val="CCE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7">
        <a:dk1>
          <a:srgbClr val="993366"/>
        </a:dk1>
        <a:lt1>
          <a:srgbClr val="FFFFCC"/>
        </a:lt1>
        <a:dk2>
          <a:srgbClr val="333399"/>
        </a:dk2>
        <a:lt2>
          <a:srgbClr val="0066FF"/>
        </a:lt2>
        <a:accent1>
          <a:srgbClr val="6600FF"/>
        </a:accent1>
        <a:accent2>
          <a:srgbClr val="0099CC"/>
        </a:accent2>
        <a:accent3>
          <a:srgbClr val="ADADCA"/>
        </a:accent3>
        <a:accent4>
          <a:srgbClr val="DADAAE"/>
        </a:accent4>
        <a:accent5>
          <a:srgbClr val="B8AAFF"/>
        </a:accent5>
        <a:accent6>
          <a:srgbClr val="008AB9"/>
        </a:accent6>
        <a:hlink>
          <a:srgbClr val="66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8">
        <a:dk1>
          <a:srgbClr val="993366"/>
        </a:dk1>
        <a:lt1>
          <a:srgbClr val="EAEAEA"/>
        </a:lt1>
        <a:dk2>
          <a:srgbClr val="660066"/>
        </a:dk2>
        <a:lt2>
          <a:srgbClr val="CC0000"/>
        </a:lt2>
        <a:accent1>
          <a:srgbClr val="A50021"/>
        </a:accent1>
        <a:accent2>
          <a:srgbClr val="660033"/>
        </a:accent2>
        <a:accent3>
          <a:srgbClr val="B8AAB8"/>
        </a:accent3>
        <a:accent4>
          <a:srgbClr val="C8C8C8"/>
        </a:accent4>
        <a:accent5>
          <a:srgbClr val="CFAAAB"/>
        </a:accent5>
        <a:accent6>
          <a:srgbClr val="5C00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oject Post-Mortem">
  <a:themeElements>
    <a:clrScheme name="Project Post-Mortem 1">
      <a:dk1>
        <a:srgbClr val="003366"/>
      </a:dk1>
      <a:lt1>
        <a:srgbClr val="FFFFFF"/>
      </a:lt1>
      <a:dk2>
        <a:srgbClr val="008080"/>
      </a:dk2>
      <a:lt2>
        <a:srgbClr val="FFCC66"/>
      </a:lt2>
      <a:accent1>
        <a:srgbClr val="3366CC"/>
      </a:accent1>
      <a:accent2>
        <a:srgbClr val="0099CC"/>
      </a:accent2>
      <a:accent3>
        <a:srgbClr val="AAC0C0"/>
      </a:accent3>
      <a:accent4>
        <a:srgbClr val="DADADA"/>
      </a:accent4>
      <a:accent5>
        <a:srgbClr val="ADB8E2"/>
      </a:accent5>
      <a:accent6>
        <a:srgbClr val="008AB9"/>
      </a:accent6>
      <a:hlink>
        <a:srgbClr val="999933"/>
      </a:hlink>
      <a:folHlink>
        <a:srgbClr val="009900"/>
      </a:folHlink>
    </a:clrScheme>
    <a:fontScheme name="Project Post-Mortem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ct Post-Mortem 1">
        <a:dk1>
          <a:srgbClr val="003366"/>
        </a:dk1>
        <a:lt1>
          <a:srgbClr val="FFFFFF"/>
        </a:lt1>
        <a:dk2>
          <a:srgbClr val="008080"/>
        </a:dk2>
        <a:lt2>
          <a:srgbClr val="FFCC66"/>
        </a:lt2>
        <a:accent1>
          <a:srgbClr val="3366CC"/>
        </a:accent1>
        <a:accent2>
          <a:srgbClr val="0099CC"/>
        </a:accent2>
        <a:accent3>
          <a:srgbClr val="AAC0C0"/>
        </a:accent3>
        <a:accent4>
          <a:srgbClr val="DADADA"/>
        </a:accent4>
        <a:accent5>
          <a:srgbClr val="ADB8E2"/>
        </a:accent5>
        <a:accent6>
          <a:srgbClr val="008AB9"/>
        </a:accent6>
        <a:hlink>
          <a:srgbClr val="99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Post-Mortem 2">
        <a:dk1>
          <a:srgbClr val="4D4D4D"/>
        </a:dk1>
        <a:lt1>
          <a:srgbClr val="D6EFD0"/>
        </a:lt1>
        <a:dk2>
          <a:srgbClr val="336699"/>
        </a:dk2>
        <a:lt2>
          <a:srgbClr val="65B5D1"/>
        </a:lt2>
        <a:accent1>
          <a:srgbClr val="9BB9C3"/>
        </a:accent1>
        <a:accent2>
          <a:srgbClr val="99CCFF"/>
        </a:accent2>
        <a:accent3>
          <a:srgbClr val="E8F6E4"/>
        </a:accent3>
        <a:accent4>
          <a:srgbClr val="404040"/>
        </a:accent4>
        <a:accent5>
          <a:srgbClr val="CBD9DE"/>
        </a:accent5>
        <a:accent6>
          <a:srgbClr val="8AB9E7"/>
        </a:accent6>
        <a:hlink>
          <a:srgbClr val="009999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Post-Mortem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Post-Mortem 4">
        <a:dk1>
          <a:srgbClr val="003300"/>
        </a:dk1>
        <a:lt1>
          <a:srgbClr val="FFFFFF"/>
        </a:lt1>
        <a:dk2>
          <a:srgbClr val="336600"/>
        </a:dk2>
        <a:lt2>
          <a:srgbClr val="FFCC66"/>
        </a:lt2>
        <a:accent1>
          <a:srgbClr val="996633"/>
        </a:accent1>
        <a:accent2>
          <a:srgbClr val="0099CC"/>
        </a:accent2>
        <a:accent3>
          <a:srgbClr val="ADB8AA"/>
        </a:accent3>
        <a:accent4>
          <a:srgbClr val="DADADA"/>
        </a:accent4>
        <a:accent5>
          <a:srgbClr val="CAB8AD"/>
        </a:accent5>
        <a:accent6>
          <a:srgbClr val="008AB9"/>
        </a:accent6>
        <a:hlink>
          <a:srgbClr val="FF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Post-Mortem 5">
        <a:dk1>
          <a:srgbClr val="100000"/>
        </a:dk1>
        <a:lt1>
          <a:srgbClr val="FFFFFF"/>
        </a:lt1>
        <a:dk2>
          <a:srgbClr val="800000"/>
        </a:dk2>
        <a:lt2>
          <a:srgbClr val="FFCC66"/>
        </a:lt2>
        <a:accent1>
          <a:srgbClr val="003366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AAADB8"/>
        </a:accent5>
        <a:accent6>
          <a:srgbClr val="8A5C2D"/>
        </a:accent6>
        <a:hlink>
          <a:srgbClr val="336699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Post-Mortem 6">
        <a:dk1>
          <a:srgbClr val="666633"/>
        </a:dk1>
        <a:lt1>
          <a:srgbClr val="FFFFFF"/>
        </a:lt1>
        <a:dk2>
          <a:srgbClr val="CC9900"/>
        </a:dk2>
        <a:lt2>
          <a:srgbClr val="DDDDDD"/>
        </a:lt2>
        <a:accent1>
          <a:srgbClr val="CC6600"/>
        </a:accent1>
        <a:accent2>
          <a:srgbClr val="996633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8A5C2D"/>
        </a:accent6>
        <a:hlink>
          <a:srgbClr val="6633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oject Overview">
  <a:themeElements>
    <a:clrScheme name="Project Overview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Project Overview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ct Overview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Overview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Marketing Plan">
  <a:themeElements>
    <a:clrScheme name="Marketing Plan 1">
      <a:dk1>
        <a:srgbClr val="336699"/>
      </a:dk1>
      <a:lt1>
        <a:srgbClr val="FFFFFF"/>
      </a:lt1>
      <a:dk2>
        <a:srgbClr val="0066FF"/>
      </a:dk2>
      <a:lt2>
        <a:srgbClr val="AFB5D2"/>
      </a:lt2>
      <a:accent1>
        <a:srgbClr val="66CCFF"/>
      </a:accent1>
      <a:accent2>
        <a:srgbClr val="99FFCC"/>
      </a:accent2>
      <a:accent3>
        <a:srgbClr val="FFFFFF"/>
      </a:accent3>
      <a:accent4>
        <a:srgbClr val="2A5682"/>
      </a:accent4>
      <a:accent5>
        <a:srgbClr val="B8E2FF"/>
      </a:accent5>
      <a:accent6>
        <a:srgbClr val="8AE7B9"/>
      </a:accent6>
      <a:hlink>
        <a:srgbClr val="FF99FF"/>
      </a:hlink>
      <a:folHlink>
        <a:srgbClr val="CCCCFF"/>
      </a:folHlink>
    </a:clrScheme>
    <a:fontScheme name="Marketing Pla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rketing Plan 1">
        <a:dk1>
          <a:srgbClr val="336699"/>
        </a:dk1>
        <a:lt1>
          <a:srgbClr val="FFFFFF"/>
        </a:lt1>
        <a:dk2>
          <a:srgbClr val="0066FF"/>
        </a:dk2>
        <a:lt2>
          <a:srgbClr val="AFB5D2"/>
        </a:lt2>
        <a:accent1>
          <a:srgbClr val="66CCFF"/>
        </a:accent1>
        <a:accent2>
          <a:srgbClr val="99FFCC"/>
        </a:accent2>
        <a:accent3>
          <a:srgbClr val="FFFFFF"/>
        </a:accent3>
        <a:accent4>
          <a:srgbClr val="2A5682"/>
        </a:accent4>
        <a:accent5>
          <a:srgbClr val="B8E2FF"/>
        </a:accent5>
        <a:accent6>
          <a:srgbClr val="8AE7B9"/>
        </a:accent6>
        <a:hlink>
          <a:srgbClr val="FF99FF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keting Plan 2">
        <a:dk1>
          <a:srgbClr val="003366"/>
        </a:dk1>
        <a:lt1>
          <a:srgbClr val="CCECFF"/>
        </a:lt1>
        <a:dk2>
          <a:srgbClr val="4B3384"/>
        </a:dk2>
        <a:lt2>
          <a:srgbClr val="849CBB"/>
        </a:lt2>
        <a:accent1>
          <a:srgbClr val="90DBFF"/>
        </a:accent1>
        <a:accent2>
          <a:srgbClr val="99FFCC"/>
        </a:accent2>
        <a:accent3>
          <a:srgbClr val="E2F4FF"/>
        </a:accent3>
        <a:accent4>
          <a:srgbClr val="002A56"/>
        </a:accent4>
        <a:accent5>
          <a:srgbClr val="C6EAFF"/>
        </a:accent5>
        <a:accent6>
          <a:srgbClr val="8AE7B9"/>
        </a:accent6>
        <a:hlink>
          <a:srgbClr val="DFC0FF"/>
        </a:hlink>
        <a:folHlink>
          <a:srgbClr val="6DC5D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keting Plan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Вершина горы">
  <a:themeElements>
    <a:clrScheme name="Вершина горы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Вершина го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Сетка с тенью">
  <a:themeElements>
    <a:clrScheme name="Сетка с тенью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Сетка с тень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Сетка с тенью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Урок 1. Охрана природы</Template>
  <TotalTime>660</TotalTime>
  <Words>715</Words>
  <Application>Microsoft Office PowerPoint</Application>
  <PresentationFormat>Экран (4:3)</PresentationFormat>
  <Paragraphs>73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28</vt:i4>
      </vt:variant>
    </vt:vector>
  </HeadingPairs>
  <TitlesOfParts>
    <vt:vector size="41" baseType="lpstr">
      <vt:lpstr>Business Plan</vt:lpstr>
      <vt:lpstr>Project Post-Mortem</vt:lpstr>
      <vt:lpstr>Project Overview</vt:lpstr>
      <vt:lpstr>Разрез</vt:lpstr>
      <vt:lpstr>Глобус</vt:lpstr>
      <vt:lpstr>Marketing Plan</vt:lpstr>
      <vt:lpstr>Трава</vt:lpstr>
      <vt:lpstr>Вершина горы</vt:lpstr>
      <vt:lpstr>Сетка с тенью</vt:lpstr>
      <vt:lpstr>Recommending A Strategy</vt:lpstr>
      <vt:lpstr>Техническая</vt:lpstr>
      <vt:lpstr>Открытая</vt:lpstr>
      <vt:lpstr>Аспект</vt:lpstr>
      <vt:lpstr> Экономический и природно-ресурсный потенциал Республики Крым</vt:lpstr>
      <vt:lpstr>Слайд 2</vt:lpstr>
      <vt:lpstr>Слайд 3</vt:lpstr>
      <vt:lpstr>Закрепление по теме</vt:lpstr>
      <vt:lpstr>Слайд 5</vt:lpstr>
      <vt:lpstr>Полезные ископаемые Крыма</vt:lpstr>
      <vt:lpstr>Слайд 7</vt:lpstr>
      <vt:lpstr>Слайд 8</vt:lpstr>
      <vt:lpstr>Слайд 9</vt:lpstr>
      <vt:lpstr>Закрепление по теме</vt:lpstr>
      <vt:lpstr>Промышленность Крыма</vt:lpstr>
      <vt:lpstr>Закрепление по теме</vt:lpstr>
      <vt:lpstr>Слайд 13</vt:lpstr>
      <vt:lpstr>Водообеспечение Крыма</vt:lpstr>
      <vt:lpstr>Сельское хозяйство Крыма</vt:lpstr>
      <vt:lpstr>Рыболовство </vt:lpstr>
      <vt:lpstr>Закрепление по теме</vt:lpstr>
      <vt:lpstr>Санаторно-курортный Крым</vt:lpstr>
      <vt:lpstr>Туризм </vt:lpstr>
      <vt:lpstr>Слайд 20</vt:lpstr>
      <vt:lpstr>Природный потенциал Крыма</vt:lpstr>
      <vt:lpstr>Слайд 22</vt:lpstr>
      <vt:lpstr>ПЗФ Крыма</vt:lpstr>
      <vt:lpstr>Слайд 24</vt:lpstr>
      <vt:lpstr>Закрепление по теме</vt:lpstr>
      <vt:lpstr>ИТОГИ</vt:lpstr>
      <vt:lpstr>Домашнее задание</vt:lpstr>
      <vt:lpstr>               АВТОР ПРОЕКТА «Экономический и природно-ресурсный потенциал Республики Крым» (урок         крымоведения, 6 класс)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Экономический и природно-ресурсный потенциал Республики Крым</dc:title>
  <dc:creator>Администратор</dc:creator>
  <cp:lastModifiedBy>Администратор</cp:lastModifiedBy>
  <cp:revision>50</cp:revision>
  <dcterms:created xsi:type="dcterms:W3CDTF">2017-02-28T20:48:29Z</dcterms:created>
  <dcterms:modified xsi:type="dcterms:W3CDTF">2017-03-28T21:18:37Z</dcterms:modified>
</cp:coreProperties>
</file>